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F2B2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F2B2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F2B2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F2B2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F2B2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F2B2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F2B2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F2B2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F2B2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2F2B20"/>
        </a:fontRef>
        <a:srgbClr val="2F2B2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E0D6"/>
          </a:solidFill>
        </a:fill>
      </a:tcStyle>
    </a:wholeTbl>
    <a:band2H>
      <a:tcTxStyle/>
      <a:tcStyle>
        <a:tcBdr/>
        <a:fill>
          <a:solidFill>
            <a:srgbClr val="F1F0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2F2B20"/>
        </a:fontRef>
        <a:srgbClr val="2F2B2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EECD3"/>
          </a:solidFill>
        </a:fill>
      </a:tcStyle>
    </a:wholeTbl>
    <a:band2H>
      <a:tcTxStyle/>
      <a:tcStyle>
        <a:tcBdr/>
        <a:fill>
          <a:solidFill>
            <a:srgbClr val="F7F6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2F2B20"/>
        </a:fontRef>
        <a:srgbClr val="2F2B2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DFD9"/>
          </a:solidFill>
        </a:fill>
      </a:tcStyle>
    </a:wholeTbl>
    <a:band2H>
      <a:tcTxStyle/>
      <a:tcStyle>
        <a:tcBdr/>
        <a:fill>
          <a:solidFill>
            <a:srgbClr val="F2F0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2F2B20"/>
        </a:fontRef>
        <a:srgbClr val="2F2B2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F2B20"/>
        </a:fontRef>
        <a:srgbClr val="2F2B2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F2B20"/>
              </a:solidFill>
              <a:prstDash val="solid"/>
              <a:round/>
            </a:ln>
          </a:top>
          <a:bottom>
            <a:ln w="25400" cap="flat">
              <a:solidFill>
                <a:srgbClr val="2F2B2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F2B20"/>
              </a:solidFill>
              <a:prstDash val="solid"/>
              <a:round/>
            </a:ln>
          </a:top>
          <a:bottom>
            <a:ln w="25400" cap="flat">
              <a:solidFill>
                <a:srgbClr val="2F2B2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2F2B20"/>
        </a:fontRef>
        <a:srgbClr val="2F2B2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F2B2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F2B2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F2B2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2F2B20"/>
        </a:fontRef>
        <a:srgbClr val="2F2B20"/>
      </a:tcTxStyle>
      <a:tcStyle>
        <a:tcBdr>
          <a:left>
            <a:ln w="12700" cap="flat">
              <a:solidFill>
                <a:srgbClr val="2F2B20"/>
              </a:solidFill>
              <a:prstDash val="solid"/>
              <a:round/>
            </a:ln>
          </a:left>
          <a:right>
            <a:ln w="12700" cap="flat">
              <a:solidFill>
                <a:srgbClr val="2F2B20"/>
              </a:solidFill>
              <a:prstDash val="solid"/>
              <a:round/>
            </a:ln>
          </a:right>
          <a:top>
            <a:ln w="12700" cap="flat">
              <a:solidFill>
                <a:srgbClr val="2F2B20"/>
              </a:solidFill>
              <a:prstDash val="solid"/>
              <a:round/>
            </a:ln>
          </a:top>
          <a:bottom>
            <a:ln w="12700" cap="flat">
              <a:solidFill>
                <a:srgbClr val="2F2B20"/>
              </a:solidFill>
              <a:prstDash val="solid"/>
              <a:round/>
            </a:ln>
          </a:bottom>
          <a:insideH>
            <a:ln w="12700" cap="flat">
              <a:solidFill>
                <a:srgbClr val="2F2B20"/>
              </a:solidFill>
              <a:prstDash val="solid"/>
              <a:round/>
            </a:ln>
          </a:insideH>
          <a:insideV>
            <a:ln w="12700" cap="flat">
              <a:solidFill>
                <a:srgbClr val="2F2B20"/>
              </a:solidFill>
              <a:prstDash val="solid"/>
              <a:round/>
            </a:ln>
          </a:insideV>
        </a:tcBdr>
        <a:fill>
          <a:solidFill>
            <a:srgbClr val="2F2B2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2F2B20"/>
        </a:fontRef>
        <a:srgbClr val="2F2B20"/>
      </a:tcTxStyle>
      <a:tcStyle>
        <a:tcBdr>
          <a:left>
            <a:ln w="12700" cap="flat">
              <a:solidFill>
                <a:srgbClr val="2F2B20"/>
              </a:solidFill>
              <a:prstDash val="solid"/>
              <a:round/>
            </a:ln>
          </a:left>
          <a:right>
            <a:ln w="12700" cap="flat">
              <a:solidFill>
                <a:srgbClr val="2F2B20"/>
              </a:solidFill>
              <a:prstDash val="solid"/>
              <a:round/>
            </a:ln>
          </a:right>
          <a:top>
            <a:ln w="12700" cap="flat">
              <a:solidFill>
                <a:srgbClr val="2F2B20"/>
              </a:solidFill>
              <a:prstDash val="solid"/>
              <a:round/>
            </a:ln>
          </a:top>
          <a:bottom>
            <a:ln w="12700" cap="flat">
              <a:solidFill>
                <a:srgbClr val="2F2B20"/>
              </a:solidFill>
              <a:prstDash val="solid"/>
              <a:round/>
            </a:ln>
          </a:bottom>
          <a:insideH>
            <a:ln w="12700" cap="flat">
              <a:solidFill>
                <a:srgbClr val="2F2B20"/>
              </a:solidFill>
              <a:prstDash val="solid"/>
              <a:round/>
            </a:ln>
          </a:insideH>
          <a:insideV>
            <a:ln w="12700" cap="flat">
              <a:solidFill>
                <a:srgbClr val="2F2B20"/>
              </a:solidFill>
              <a:prstDash val="solid"/>
              <a:round/>
            </a:ln>
          </a:insideV>
        </a:tcBdr>
        <a:fill>
          <a:solidFill>
            <a:srgbClr val="2F2B20">
              <a:alpha val="20000"/>
            </a:srgbClr>
          </a:solidFill>
        </a:fill>
      </a:tcStyle>
    </a:firstCol>
    <a:lastRow>
      <a:tcTxStyle b="on" i="off">
        <a:fontRef idx="major">
          <a:srgbClr val="2F2B20"/>
        </a:fontRef>
        <a:srgbClr val="2F2B20"/>
      </a:tcTxStyle>
      <a:tcStyle>
        <a:tcBdr>
          <a:left>
            <a:ln w="12700" cap="flat">
              <a:solidFill>
                <a:srgbClr val="2F2B20"/>
              </a:solidFill>
              <a:prstDash val="solid"/>
              <a:round/>
            </a:ln>
          </a:left>
          <a:right>
            <a:ln w="12700" cap="flat">
              <a:solidFill>
                <a:srgbClr val="2F2B20"/>
              </a:solidFill>
              <a:prstDash val="solid"/>
              <a:round/>
            </a:ln>
          </a:right>
          <a:top>
            <a:ln w="50800" cap="flat">
              <a:solidFill>
                <a:srgbClr val="2F2B20"/>
              </a:solidFill>
              <a:prstDash val="solid"/>
              <a:round/>
            </a:ln>
          </a:top>
          <a:bottom>
            <a:ln w="12700" cap="flat">
              <a:solidFill>
                <a:srgbClr val="2F2B20"/>
              </a:solidFill>
              <a:prstDash val="solid"/>
              <a:round/>
            </a:ln>
          </a:bottom>
          <a:insideH>
            <a:ln w="12700" cap="flat">
              <a:solidFill>
                <a:srgbClr val="2F2B20"/>
              </a:solidFill>
              <a:prstDash val="solid"/>
              <a:round/>
            </a:ln>
          </a:insideH>
          <a:insideV>
            <a:ln w="12700" cap="flat">
              <a:solidFill>
                <a:srgbClr val="2F2B2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2F2B20"/>
        </a:fontRef>
        <a:srgbClr val="2F2B20"/>
      </a:tcTxStyle>
      <a:tcStyle>
        <a:tcBdr>
          <a:left>
            <a:ln w="12700" cap="flat">
              <a:solidFill>
                <a:srgbClr val="2F2B20"/>
              </a:solidFill>
              <a:prstDash val="solid"/>
              <a:round/>
            </a:ln>
          </a:left>
          <a:right>
            <a:ln w="12700" cap="flat">
              <a:solidFill>
                <a:srgbClr val="2F2B20"/>
              </a:solidFill>
              <a:prstDash val="solid"/>
              <a:round/>
            </a:ln>
          </a:right>
          <a:top>
            <a:ln w="12700" cap="flat">
              <a:solidFill>
                <a:srgbClr val="2F2B20"/>
              </a:solidFill>
              <a:prstDash val="solid"/>
              <a:round/>
            </a:ln>
          </a:top>
          <a:bottom>
            <a:ln w="25400" cap="flat">
              <a:solidFill>
                <a:srgbClr val="2F2B20"/>
              </a:solidFill>
              <a:prstDash val="solid"/>
              <a:round/>
            </a:ln>
          </a:bottom>
          <a:insideH>
            <a:ln w="12700" cap="flat">
              <a:solidFill>
                <a:srgbClr val="2F2B20"/>
              </a:solidFill>
              <a:prstDash val="solid"/>
              <a:round/>
            </a:ln>
          </a:insideH>
          <a:insideV>
            <a:ln w="12700" cap="flat">
              <a:solidFill>
                <a:srgbClr val="2F2B2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7" d="100"/>
          <a:sy n="117" d="100"/>
        </p:scale>
        <p:origin x="-312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335808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大標題文字"/>
          <p:cNvSpPr txBox="1">
            <a:spLocks noGrp="1"/>
          </p:cNvSpPr>
          <p:nvPr>
            <p:ph type="title"/>
          </p:nvPr>
        </p:nvSpPr>
        <p:spPr>
          <a:xfrm>
            <a:off x="914400" y="1905000"/>
            <a:ext cx="10058400" cy="2593976"/>
          </a:xfrm>
          <a:prstGeom prst="rect">
            <a:avLst/>
          </a:prstGeom>
        </p:spPr>
        <p:txBody>
          <a:bodyPr anchor="b"/>
          <a:lstStyle>
            <a:lvl1pPr>
              <a:defRPr sz="6600"/>
            </a:lvl1pPr>
          </a:lstStyle>
          <a:p>
            <a:r>
              <a:t>大標題文字</a:t>
            </a:r>
          </a:p>
        </p:txBody>
      </p:sp>
      <p:sp>
        <p:nvSpPr>
          <p:cNvPr id="1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914400" y="4572000"/>
            <a:ext cx="8615681" cy="1066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C8B8A"/>
                </a:solidFill>
              </a:defRPr>
            </a:lvl1pPr>
            <a:lvl2pPr marL="0" indent="4572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C8B8A"/>
                </a:solidFill>
              </a:defRPr>
            </a:lvl2pPr>
            <a:lvl3pPr marL="0" indent="9144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C8B8A"/>
                </a:solidFill>
              </a:defRPr>
            </a:lvl3pPr>
            <a:lvl4pPr marL="0" indent="13716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C8B8A"/>
                </a:solidFill>
              </a:defRPr>
            </a:lvl4pPr>
            <a:lvl5pPr marL="0" indent="18288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C8B8A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大標題文字"/>
          <p:cNvSpPr txBox="1">
            <a:spLocks noGrp="1"/>
          </p:cNvSpPr>
          <p:nvPr>
            <p:ph type="title"/>
          </p:nvPr>
        </p:nvSpPr>
        <p:spPr>
          <a:xfrm>
            <a:off x="963085" y="5486400"/>
            <a:ext cx="10212917" cy="1168400"/>
          </a:xfrm>
          <a:prstGeom prst="rect">
            <a:avLst/>
          </a:prstGeom>
        </p:spPr>
        <p:txBody>
          <a:bodyPr anchor="t"/>
          <a:lstStyle>
            <a:lvl1pPr>
              <a:defRPr sz="3600" cap="all"/>
            </a:lvl1pPr>
          </a:lstStyle>
          <a:p>
            <a:r>
              <a:t>大標題文字</a:t>
            </a:r>
          </a:p>
        </p:txBody>
      </p:sp>
      <p:sp>
        <p:nvSpPr>
          <p:cNvPr id="3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963085" y="3852862"/>
            <a:ext cx="8180917" cy="163353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C8B8A"/>
                </a:solidFill>
              </a:defRPr>
            </a:lvl1pPr>
            <a:lvl2pPr marL="0" indent="4572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C8B8A"/>
                </a:solidFill>
              </a:defRPr>
            </a:lvl2pPr>
            <a:lvl3pPr marL="0" indent="9144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C8B8A"/>
                </a:solidFill>
              </a:defRPr>
            </a:lvl3pPr>
            <a:lvl4pPr marL="0" indent="13716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C8B8A"/>
                </a:solidFill>
              </a:defRPr>
            </a:lvl4pPr>
            <a:lvl5pPr marL="0" indent="18288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C8B8A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1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609600" y="1536191"/>
            <a:ext cx="4876800" cy="459029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678180" indent="-266700">
              <a:spcBef>
                <a:spcPts val="600"/>
              </a:spcBef>
              <a:defRPr sz="2800"/>
            </a:lvl2pPr>
            <a:lvl3pPr marL="1097279" indent="-320039">
              <a:spcBef>
                <a:spcPts val="600"/>
              </a:spcBef>
              <a:defRPr sz="2800"/>
            </a:lvl3pPr>
            <a:lvl4pPr marL="1407160" indent="-355600">
              <a:spcBef>
                <a:spcPts val="600"/>
              </a:spcBef>
              <a:defRPr sz="2800"/>
            </a:lvl4pPr>
            <a:lvl5pPr marL="1681479" indent="-355599">
              <a:spcBef>
                <a:spcPts val="600"/>
              </a:spcBef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4876800" cy="639763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ClrTx/>
              <a:buSzTx/>
              <a:buFontTx/>
              <a:buNone/>
              <a:defRPr sz="2000" b="1">
                <a:solidFill>
                  <a:srgbClr val="675E47"/>
                </a:solidFill>
              </a:defRPr>
            </a:lvl1pPr>
            <a:lvl2pPr marL="0" indent="457200" algn="ctr">
              <a:spcBef>
                <a:spcPts val="400"/>
              </a:spcBef>
              <a:buClrTx/>
              <a:buSzTx/>
              <a:buFontTx/>
              <a:buNone/>
              <a:defRPr sz="2000" b="1">
                <a:solidFill>
                  <a:srgbClr val="675E47"/>
                </a:solidFill>
              </a:defRPr>
            </a:lvl2pPr>
            <a:lvl3pPr marL="0" indent="914400" algn="ctr">
              <a:spcBef>
                <a:spcPts val="400"/>
              </a:spcBef>
              <a:buClrTx/>
              <a:buSzTx/>
              <a:buFontTx/>
              <a:buNone/>
              <a:defRPr sz="2000" b="1">
                <a:solidFill>
                  <a:srgbClr val="675E47"/>
                </a:solidFill>
              </a:defRPr>
            </a:lvl3pPr>
            <a:lvl4pPr marL="0" indent="1371600" algn="ctr">
              <a:spcBef>
                <a:spcPts val="400"/>
              </a:spcBef>
              <a:buClrTx/>
              <a:buSzTx/>
              <a:buFontTx/>
              <a:buNone/>
              <a:defRPr sz="2000" b="1">
                <a:solidFill>
                  <a:srgbClr val="675E47"/>
                </a:solidFill>
              </a:defRPr>
            </a:lvl4pPr>
            <a:lvl5pPr marL="0" indent="1828800" algn="ctr">
              <a:spcBef>
                <a:spcPts val="400"/>
              </a:spcBef>
              <a:buClrTx/>
              <a:buSzTx/>
              <a:buFontTx/>
              <a:buNone/>
              <a:defRPr sz="2000" b="1">
                <a:solidFill>
                  <a:srgbClr val="675E47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892800" y="1535112"/>
            <a:ext cx="4876800" cy="639763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spcBef>
                <a:spcPts val="400"/>
              </a:spcBef>
              <a:buClrTx/>
              <a:buSzTx/>
              <a:buFontTx/>
              <a:buNone/>
              <a:defRPr sz="2000" b="1">
                <a:solidFill>
                  <a:srgbClr val="675E47"/>
                </a:solidFill>
              </a:defRPr>
            </a:pPr>
            <a:endParaRPr/>
          </a:p>
        </p:txBody>
      </p:sp>
      <p:sp>
        <p:nvSpPr>
          <p:cNvPr id="5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大標題文字"/>
          <p:cNvSpPr txBox="1">
            <a:spLocks noGrp="1"/>
          </p:cNvSpPr>
          <p:nvPr>
            <p:ph type="title"/>
          </p:nvPr>
        </p:nvSpPr>
        <p:spPr>
          <a:xfrm>
            <a:off x="406401" y="5495544"/>
            <a:ext cx="10363201" cy="594361"/>
          </a:xfrm>
          <a:prstGeom prst="rect">
            <a:avLst/>
          </a:prstGeom>
        </p:spPr>
        <p:txBody>
          <a:bodyPr anchor="b"/>
          <a:lstStyle>
            <a:lvl1pPr algn="ctr">
              <a:defRPr sz="2200" b="1"/>
            </a:lvl1pPr>
          </a:lstStyle>
          <a:p>
            <a:r>
              <a:t>大標題文字</a:t>
            </a:r>
          </a:p>
        </p:txBody>
      </p:sp>
      <p:sp>
        <p:nvSpPr>
          <p:cNvPr id="7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06400" y="6096000"/>
            <a:ext cx="10363201" cy="6096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ClrTx/>
              <a:buSzTx/>
              <a:buFontTx/>
              <a:buNone/>
              <a:defRPr sz="1600"/>
            </a:lvl1pPr>
            <a:lvl2pPr marL="0" indent="457200" algn="ctr">
              <a:spcBef>
                <a:spcPts val="300"/>
              </a:spcBef>
              <a:buClrTx/>
              <a:buSzTx/>
              <a:buFontTx/>
              <a:buNone/>
              <a:defRPr sz="1600"/>
            </a:lvl2pPr>
            <a:lvl3pPr marL="0" indent="914400" algn="ctr">
              <a:spcBef>
                <a:spcPts val="300"/>
              </a:spcBef>
              <a:buClrTx/>
              <a:buSzTx/>
              <a:buFontTx/>
              <a:buNone/>
              <a:defRPr sz="1600"/>
            </a:lvl3pPr>
            <a:lvl4pPr marL="0" indent="1371600" algn="ctr">
              <a:spcBef>
                <a:spcPts val="300"/>
              </a:spcBef>
              <a:buClrTx/>
              <a:buSzTx/>
              <a:buFontTx/>
              <a:buNone/>
              <a:defRPr sz="1600"/>
            </a:lvl4pPr>
            <a:lvl5pPr marL="0" indent="1828800" algn="ctr">
              <a:spcBef>
                <a:spcPts val="300"/>
              </a:spcBef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大標題文字"/>
          <p:cNvSpPr txBox="1">
            <a:spLocks noGrp="1"/>
          </p:cNvSpPr>
          <p:nvPr>
            <p:ph type="title"/>
          </p:nvPr>
        </p:nvSpPr>
        <p:spPr>
          <a:xfrm>
            <a:off x="402336" y="5495278"/>
            <a:ext cx="10363201" cy="594627"/>
          </a:xfrm>
          <a:prstGeom prst="rect">
            <a:avLst/>
          </a:prstGeom>
        </p:spPr>
        <p:txBody>
          <a:bodyPr anchor="b"/>
          <a:lstStyle>
            <a:lvl1pPr algn="ctr">
              <a:defRPr sz="2200" b="1"/>
            </a:lvl1pPr>
          </a:lstStyle>
          <a:p>
            <a:r>
              <a:t>大標題文字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idx="21"/>
          </p:nvPr>
        </p:nvSpPr>
        <p:spPr>
          <a:xfrm>
            <a:off x="0" y="0"/>
            <a:ext cx="11277600" cy="54864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02336" y="6096000"/>
            <a:ext cx="10363201" cy="61264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ClrTx/>
              <a:buSzTx/>
              <a:buFontTx/>
              <a:buNone/>
              <a:defRPr sz="1600"/>
            </a:lvl1pPr>
            <a:lvl2pPr marL="0" indent="457200" algn="ctr">
              <a:spcBef>
                <a:spcPts val="300"/>
              </a:spcBef>
              <a:buClrTx/>
              <a:buSzTx/>
              <a:buFontTx/>
              <a:buNone/>
              <a:defRPr sz="1600"/>
            </a:lvl2pPr>
            <a:lvl3pPr marL="0" indent="914400" algn="ctr">
              <a:spcBef>
                <a:spcPts val="300"/>
              </a:spcBef>
              <a:buClrTx/>
              <a:buSzTx/>
              <a:buFontTx/>
              <a:buNone/>
              <a:defRPr sz="1600"/>
            </a:lvl3pPr>
            <a:lvl4pPr marL="0" indent="1371600" algn="ctr">
              <a:spcBef>
                <a:spcPts val="300"/>
              </a:spcBef>
              <a:buClrTx/>
              <a:buSzTx/>
              <a:buFontTx/>
              <a:buNone/>
              <a:defRPr sz="1600"/>
            </a:lvl4pPr>
            <a:lvl5pPr marL="0" indent="1828800" algn="ctr">
              <a:spcBef>
                <a:spcPts val="300"/>
              </a:spcBef>
              <a:buClrTx/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75000">
              <a:srgbClr val="FFFFFF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675E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大標題文字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1600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5" name="內文層級一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375717" y="5716731"/>
            <a:ext cx="731521" cy="260698"/>
          </a:xfrm>
          <a:prstGeom prst="rect">
            <a:avLst/>
          </a:prstGeom>
          <a:ln w="19050">
            <a:solidFill>
              <a:srgbClr val="FFFFFF"/>
            </a:solidFill>
          </a:ln>
        </p:spPr>
        <p:txBody>
          <a:bodyPr lIns="0" tIns="0" rIns="0" bIns="0" anchor="ctr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100" baseline="0">
          <a:solidFill>
            <a:srgbClr val="675E47"/>
          </a:solidFill>
          <a:uFillTx/>
          <a:latin typeface="Cambria"/>
          <a:ea typeface="Cambria"/>
          <a:cs typeface="Cambria"/>
          <a:sym typeface="Cambri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100" baseline="0">
          <a:solidFill>
            <a:srgbClr val="675E47"/>
          </a:solidFill>
          <a:uFillTx/>
          <a:latin typeface="Cambria"/>
          <a:ea typeface="Cambria"/>
          <a:cs typeface="Cambria"/>
          <a:sym typeface="Cambri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100" baseline="0">
          <a:solidFill>
            <a:srgbClr val="675E47"/>
          </a:solidFill>
          <a:uFillTx/>
          <a:latin typeface="Cambria"/>
          <a:ea typeface="Cambria"/>
          <a:cs typeface="Cambria"/>
          <a:sym typeface="Cambri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100" baseline="0">
          <a:solidFill>
            <a:srgbClr val="675E47"/>
          </a:solidFill>
          <a:uFillTx/>
          <a:latin typeface="Cambria"/>
          <a:ea typeface="Cambria"/>
          <a:cs typeface="Cambria"/>
          <a:sym typeface="Cambri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100" baseline="0">
          <a:solidFill>
            <a:srgbClr val="675E47"/>
          </a:solidFill>
          <a:uFillTx/>
          <a:latin typeface="Cambria"/>
          <a:ea typeface="Cambria"/>
          <a:cs typeface="Cambria"/>
          <a:sym typeface="Cambri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100" baseline="0">
          <a:solidFill>
            <a:srgbClr val="675E47"/>
          </a:solidFill>
          <a:uFillTx/>
          <a:latin typeface="Cambria"/>
          <a:ea typeface="Cambria"/>
          <a:cs typeface="Cambria"/>
          <a:sym typeface="Cambri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100" baseline="0">
          <a:solidFill>
            <a:srgbClr val="675E47"/>
          </a:solidFill>
          <a:uFillTx/>
          <a:latin typeface="Cambria"/>
          <a:ea typeface="Cambria"/>
          <a:cs typeface="Cambria"/>
          <a:sym typeface="Cambri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100" baseline="0">
          <a:solidFill>
            <a:srgbClr val="675E47"/>
          </a:solidFill>
          <a:uFillTx/>
          <a:latin typeface="Cambria"/>
          <a:ea typeface="Cambria"/>
          <a:cs typeface="Cambria"/>
          <a:sym typeface="Cambri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-100" baseline="0">
          <a:solidFill>
            <a:srgbClr val="675E47"/>
          </a:solidFill>
          <a:uFillTx/>
          <a:latin typeface="Cambria"/>
          <a:ea typeface="Cambria"/>
          <a:cs typeface="Cambria"/>
          <a:sym typeface="Cambria"/>
        </a:defRPr>
      </a:lvl9pPr>
    </p:titleStyle>
    <p:bodyStyle>
      <a:lvl1pPr marL="342900" marR="0" indent="-228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200" b="0" i="0" u="none" strike="noStrike" cap="none" spc="0" baseline="0">
          <a:solidFill>
            <a:srgbClr val="2F2B20"/>
          </a:solidFill>
          <a:uFillTx/>
          <a:latin typeface="+mj-lt"/>
          <a:ea typeface="+mj-ea"/>
          <a:cs typeface="+mj-cs"/>
          <a:sym typeface="Calibri"/>
        </a:defRPr>
      </a:lvl1pPr>
      <a:lvl2pPr marL="662940" marR="0" indent="-25145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200" b="0" i="0" u="none" strike="noStrike" cap="none" spc="0" baseline="0">
          <a:solidFill>
            <a:srgbClr val="2F2B20"/>
          </a:solidFill>
          <a:uFillTx/>
          <a:latin typeface="+mj-lt"/>
          <a:ea typeface="+mj-ea"/>
          <a:cs typeface="+mj-cs"/>
          <a:sym typeface="Calibri"/>
        </a:defRPr>
      </a:lvl2pPr>
      <a:lvl3pPr marL="1056639" marR="0" indent="-2794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200" b="0" i="0" u="none" strike="noStrike" cap="none" spc="0" baseline="0">
          <a:solidFill>
            <a:srgbClr val="2F2B20"/>
          </a:solidFill>
          <a:uFillTx/>
          <a:latin typeface="+mj-lt"/>
          <a:ea typeface="+mj-ea"/>
          <a:cs typeface="+mj-cs"/>
          <a:sym typeface="Calibri"/>
        </a:defRPr>
      </a:lvl3pPr>
      <a:lvl4pPr marL="1365885" marR="0" indent="-31432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200" b="0" i="0" u="none" strike="noStrike" cap="none" spc="0" baseline="0">
          <a:solidFill>
            <a:srgbClr val="2F2B20"/>
          </a:solidFill>
          <a:uFillTx/>
          <a:latin typeface="+mj-lt"/>
          <a:ea typeface="+mj-ea"/>
          <a:cs typeface="+mj-cs"/>
          <a:sym typeface="Calibri"/>
        </a:defRPr>
      </a:lvl4pPr>
      <a:lvl5pPr marL="1685108" marR="0" indent="-359228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200" b="0" i="0" u="none" strike="noStrike" cap="none" spc="0" baseline="0">
          <a:solidFill>
            <a:srgbClr val="2F2B20"/>
          </a:solidFill>
          <a:uFillTx/>
          <a:latin typeface="+mj-lt"/>
          <a:ea typeface="+mj-ea"/>
          <a:cs typeface="+mj-cs"/>
          <a:sym typeface="Calibri"/>
        </a:defRPr>
      </a:lvl5pPr>
      <a:lvl6pPr marL="1841862" marR="0" indent="-287382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200" b="0" i="0" u="none" strike="noStrike" cap="none" spc="0" baseline="0">
          <a:solidFill>
            <a:srgbClr val="2F2B20"/>
          </a:solidFill>
          <a:uFillTx/>
          <a:latin typeface="+mj-lt"/>
          <a:ea typeface="+mj-ea"/>
          <a:cs typeface="+mj-cs"/>
          <a:sym typeface="Calibri"/>
        </a:defRPr>
      </a:lvl6pPr>
      <a:lvl7pPr marL="2024742" marR="0" indent="-287382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200" b="0" i="0" u="none" strike="noStrike" cap="none" spc="0" baseline="0">
          <a:solidFill>
            <a:srgbClr val="2F2B20"/>
          </a:solidFill>
          <a:uFillTx/>
          <a:latin typeface="+mj-lt"/>
          <a:ea typeface="+mj-ea"/>
          <a:cs typeface="+mj-cs"/>
          <a:sym typeface="Calibri"/>
        </a:defRPr>
      </a:lvl7pPr>
      <a:lvl8pPr marL="2207623" marR="0" indent="-287382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200" b="0" i="0" u="none" strike="noStrike" cap="none" spc="0" baseline="0">
          <a:solidFill>
            <a:srgbClr val="2F2B20"/>
          </a:solidFill>
          <a:uFillTx/>
          <a:latin typeface="+mj-lt"/>
          <a:ea typeface="+mj-ea"/>
          <a:cs typeface="+mj-cs"/>
          <a:sym typeface="Calibri"/>
        </a:defRPr>
      </a:lvl8pPr>
      <a:lvl9pPr marL="2390502" marR="0" indent="-287382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200" b="0" i="0" u="none" strike="noStrike" cap="none" spc="0" baseline="0">
          <a:solidFill>
            <a:srgbClr val="2F2B2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aqf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標題 1"/>
          <p:cNvSpPr txBox="1">
            <a:spLocks noGrp="1"/>
          </p:cNvSpPr>
          <p:nvPr>
            <p:ph type="title"/>
          </p:nvPr>
        </p:nvSpPr>
        <p:spPr>
          <a:xfrm>
            <a:off x="963084" y="1593089"/>
            <a:ext cx="10212918" cy="4551680"/>
          </a:xfrm>
          <a:prstGeom prst="rect">
            <a:avLst/>
          </a:prstGeom>
        </p:spPr>
        <p:txBody>
          <a:bodyPr/>
          <a:lstStyle/>
          <a:p>
            <a:pPr>
              <a:defRPr sz="4400"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金融工程簡介 </a:t>
            </a:r>
            <a:br>
              <a:rPr>
                <a:latin typeface="微軟正黑體"/>
                <a:ea typeface="微軟正黑體"/>
                <a:cs typeface="微軟正黑體"/>
                <a:sym typeface="微軟正黑體"/>
              </a:rPr>
            </a:br>
            <a:r>
              <a:t>Intro. To Financial Engineering</a:t>
            </a:r>
          </a:p>
        </p:txBody>
      </p:sp>
      <p:sp>
        <p:nvSpPr>
          <p:cNvPr id="96" name="文字版面配置區 2"/>
          <p:cNvSpPr txBox="1">
            <a:spLocks noGrp="1"/>
          </p:cNvSpPr>
          <p:nvPr>
            <p:ph type="body" sz="quarter" idx="1"/>
          </p:nvPr>
        </p:nvSpPr>
        <p:spPr>
          <a:xfrm>
            <a:off x="963084" y="4511230"/>
            <a:ext cx="8180918" cy="1633539"/>
          </a:xfrm>
          <a:prstGeom prst="rect">
            <a:avLst/>
          </a:prstGeom>
        </p:spPr>
        <p:txBody>
          <a:bodyPr/>
          <a:lstStyle/>
          <a:p>
            <a:r>
              <a:t>CH Sean Han</a:t>
            </a:r>
          </a:p>
          <a:p>
            <a:r>
              <a:t>Dept of Quantitative Finance/Math</a:t>
            </a:r>
          </a:p>
          <a:p>
            <a:r>
              <a:t>Fintech &amp; Blockchain Program, NTHU</a:t>
            </a:r>
          </a:p>
        </p:txBody>
      </p:sp>
      <p:sp>
        <p:nvSpPr>
          <p:cNvPr id="97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用函數瞭解金融商品--</a:t>
            </a:r>
            <a:r>
              <a:rPr>
                <a:solidFill>
                  <a:srgbClr val="00B0F0"/>
                </a:solidFill>
              </a:rPr>
              <a:t>報酬函數</a:t>
            </a:r>
          </a:p>
        </p:txBody>
      </p:sp>
      <p:pic>
        <p:nvPicPr>
          <p:cNvPr id="14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4497" y="2353606"/>
            <a:ext cx="2495112" cy="2150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股票"/>
          <p:cNvSpPr txBox="1"/>
          <p:nvPr/>
        </p:nvSpPr>
        <p:spPr>
          <a:xfrm>
            <a:off x="6378809" y="4845573"/>
            <a:ext cx="306050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400">
                <a:solidFill>
                  <a:srgbClr val="FF26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股票報酬(收益)函數圖</a:t>
            </a:r>
          </a:p>
        </p:txBody>
      </p:sp>
      <p:sp>
        <p:nvSpPr>
          <p:cNvPr id="146" name="股票市場"/>
          <p:cNvSpPr txBox="1"/>
          <p:nvPr/>
        </p:nvSpPr>
        <p:spPr>
          <a:xfrm>
            <a:off x="7185302" y="1625272"/>
            <a:ext cx="13335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400">
                <a:solidFill>
                  <a:srgbClr val="0433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股票市場</a:t>
            </a:r>
          </a:p>
        </p:txBody>
      </p:sp>
      <p:sp>
        <p:nvSpPr>
          <p:cNvPr id="147" name="投影片編號版面配置區 2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148" name="圖片 1" descr="圖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5050" y="2137058"/>
            <a:ext cx="3450440" cy="2583884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債券市場"/>
          <p:cNvSpPr txBox="1"/>
          <p:nvPr/>
        </p:nvSpPr>
        <p:spPr>
          <a:xfrm>
            <a:off x="2348599" y="1630352"/>
            <a:ext cx="13233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>
                <a:solidFill>
                  <a:srgbClr val="0433FF"/>
                </a:solidFill>
              </a:defRPr>
            </a:pPr>
            <a:r>
              <a:t>債券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市場</a:t>
            </a:r>
          </a:p>
        </p:txBody>
      </p:sp>
      <p:sp>
        <p:nvSpPr>
          <p:cNvPr id="150" name="股票"/>
          <p:cNvSpPr txBox="1"/>
          <p:nvPr/>
        </p:nvSpPr>
        <p:spPr>
          <a:xfrm>
            <a:off x="1480019" y="4845573"/>
            <a:ext cx="306050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400">
                <a:solidFill>
                  <a:srgbClr val="FF260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債券報酬(收益)函數圖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1" animBg="1" advAuto="0"/>
      <p:bldP spid="150" grpId="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用函數瞭解金融商品--</a:t>
            </a:r>
            <a:r>
              <a:rPr>
                <a:solidFill>
                  <a:srgbClr val="00B0F0"/>
                </a:solidFill>
              </a:rPr>
              <a:t>報酬函數</a:t>
            </a:r>
          </a:p>
        </p:txBody>
      </p:sp>
      <p:pic>
        <p:nvPicPr>
          <p:cNvPr id="153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5630" y="2234671"/>
            <a:ext cx="2720596" cy="1810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8466" y="2234671"/>
            <a:ext cx="2748112" cy="181063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買權(Call Option)"/>
          <p:cNvSpPr txBox="1"/>
          <p:nvPr/>
        </p:nvSpPr>
        <p:spPr>
          <a:xfrm>
            <a:off x="2197697" y="4361181"/>
            <a:ext cx="246965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400">
                <a:solidFill>
                  <a:srgbClr val="FF26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買權(Call Option)報酬(收益)函數圖</a:t>
            </a:r>
          </a:p>
        </p:txBody>
      </p:sp>
      <p:sp>
        <p:nvSpPr>
          <p:cNvPr id="156" name="賣權(Put Option)"/>
          <p:cNvSpPr txBox="1"/>
          <p:nvPr/>
        </p:nvSpPr>
        <p:spPr>
          <a:xfrm>
            <a:off x="7136283" y="4361181"/>
            <a:ext cx="271929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400">
                <a:solidFill>
                  <a:srgbClr val="FF26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賣權(Put Option)</a:t>
            </a:r>
          </a:p>
          <a:p>
            <a:pPr algn="ctr">
              <a:defRPr sz="2400">
                <a:solidFill>
                  <a:srgbClr val="FF26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報酬(收益)函數圖</a:t>
            </a:r>
          </a:p>
        </p:txBody>
      </p:sp>
      <p:sp>
        <p:nvSpPr>
          <p:cNvPr id="157" name="衍生品市場"/>
          <p:cNvSpPr txBox="1"/>
          <p:nvPr/>
        </p:nvSpPr>
        <p:spPr>
          <a:xfrm>
            <a:off x="4870449" y="1616161"/>
            <a:ext cx="16383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0433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衍生品市場</a:t>
            </a:r>
          </a:p>
        </p:txBody>
      </p:sp>
      <p:sp>
        <p:nvSpPr>
          <p:cNvPr id="158" name="投影片編號版面配置區 2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1" animBg="1" advAuto="0"/>
      <p:bldP spid="156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多元組合策略—</a:t>
            </a:r>
            <a:r>
              <a:rPr>
                <a:solidFill>
                  <a:srgbClr val="00B0F0"/>
                </a:solidFill>
              </a:rPr>
              <a:t>可跨市場套利</a:t>
            </a:r>
          </a:p>
        </p:txBody>
      </p:sp>
      <p:sp>
        <p:nvSpPr>
          <p:cNvPr id="161" name="投影片編號版面配置區 2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164" name="五邊形 12"/>
          <p:cNvGrpSpPr/>
          <p:nvPr/>
        </p:nvGrpSpPr>
        <p:grpSpPr>
          <a:xfrm>
            <a:off x="452603" y="1247519"/>
            <a:ext cx="1492697" cy="1063089"/>
            <a:chOff x="0" y="0"/>
            <a:chExt cx="1492696" cy="1063087"/>
          </a:xfrm>
        </p:grpSpPr>
        <p:sp>
          <p:nvSpPr>
            <p:cNvPr id="162" name="形狀"/>
            <p:cNvSpPr/>
            <p:nvPr/>
          </p:nvSpPr>
          <p:spPr>
            <a:xfrm rot="1652170">
              <a:off x="19652" y="310971"/>
              <a:ext cx="1453393" cy="441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322" y="0"/>
                  </a:lnTo>
                  <a:lnTo>
                    <a:pt x="21600" y="10800"/>
                  </a:lnTo>
                  <a:lnTo>
                    <a:pt x="18322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0EFAF"/>
            </a:solidFill>
            <a:ln w="12700" cap="flat">
              <a:solidFill>
                <a:srgbClr val="FFE0DC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3" name="Quiz"/>
            <p:cNvSpPr txBox="1"/>
            <p:nvPr/>
          </p:nvSpPr>
          <p:spPr>
            <a:xfrm rot="1652170">
              <a:off x="32248" y="287853"/>
              <a:ext cx="1330407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Quiz</a:t>
              </a:r>
            </a:p>
          </p:txBody>
        </p:sp>
      </p:grpSp>
      <p:pic>
        <p:nvPicPr>
          <p:cNvPr id="165" name="圖片 2" descr="圖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5651" y="1380047"/>
            <a:ext cx="3511548" cy="2252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圖片 3" descr="圖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1118" y="3797305"/>
            <a:ext cx="3320614" cy="2435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圖片 1" descr="圖片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7276" y="2302734"/>
            <a:ext cx="3007962" cy="2252532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多元選擇權報酬函數…"/>
          <p:cNvSpPr txBox="1"/>
          <p:nvPr/>
        </p:nvSpPr>
        <p:spPr>
          <a:xfrm>
            <a:off x="4985128" y="3962632"/>
            <a:ext cx="261874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200">
                <a:solidFill>
                  <a:srgbClr val="FF2600"/>
                </a:solidFill>
              </a:defRPr>
            </a:pPr>
            <a:r>
              <a:t>多元選擇權報酬函數</a:t>
            </a:r>
          </a:p>
          <a:p>
            <a:pPr>
              <a:defRPr sz="2200">
                <a:solidFill>
                  <a:srgbClr val="FF2600"/>
                </a:solidFill>
              </a:defRPr>
            </a:pPr>
            <a:r>
              <a:t>組合出固定收益函數</a:t>
            </a:r>
          </a:p>
        </p:txBody>
      </p:sp>
      <p:sp>
        <p:nvSpPr>
          <p:cNvPr id="169" name="箭頭"/>
          <p:cNvSpPr/>
          <p:nvPr/>
        </p:nvSpPr>
        <p:spPr>
          <a:xfrm>
            <a:off x="5774522" y="3237588"/>
            <a:ext cx="1039952" cy="382824"/>
          </a:xfrm>
          <a:prstGeom prst="rightArrow">
            <a:avLst>
              <a:gd name="adj1" fmla="val 32000"/>
              <a:gd name="adj2" fmla="val 11426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50800" dist="25400" rotWithShape="0">
              <a:srgbClr val="000000">
                <a:alpha val="60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衍生品的分類</a:t>
            </a:r>
          </a:p>
        </p:txBody>
      </p:sp>
      <p:sp>
        <p:nvSpPr>
          <p:cNvPr id="172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609600" y="2697479"/>
            <a:ext cx="10160000" cy="480060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buFontTx/>
              <a:buChar char="◆"/>
              <a:defRPr sz="2800">
                <a:solidFill>
                  <a:srgbClr val="000000"/>
                </a:solidFill>
              </a:defRPr>
            </a:pPr>
            <a:r>
              <a:t>  </a:t>
            </a:r>
            <a:r>
              <a:rPr>
                <a:solidFill>
                  <a:srgbClr val="00B0F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線性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：遠期、期貨、交換</a:t>
            </a:r>
          </a:p>
          <a:p>
            <a:pPr>
              <a:spcBef>
                <a:spcPts val="1200"/>
              </a:spcBef>
              <a:defRPr sz="2800">
                <a:solidFill>
                  <a:srgbClr val="000000"/>
                </a:solidFill>
              </a:defRPr>
            </a:pPr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>
              <a:spcBef>
                <a:spcPts val="600"/>
              </a:spcBef>
              <a:buFontTx/>
              <a:buChar char="◆"/>
              <a:defRPr sz="2800">
                <a:solidFill>
                  <a:srgbClr val="000000"/>
                </a:solidFill>
              </a:defRPr>
            </a:pPr>
            <a:r>
              <a:t>  </a:t>
            </a:r>
            <a:r>
              <a:rPr>
                <a:solidFill>
                  <a:srgbClr val="00B0F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非線性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：選擇權</a:t>
            </a:r>
          </a:p>
        </p:txBody>
      </p:sp>
      <p:sp>
        <p:nvSpPr>
          <p:cNvPr id="173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grpSp>
        <p:nvGrpSpPr>
          <p:cNvPr id="176" name="五邊形 4"/>
          <p:cNvGrpSpPr/>
          <p:nvPr/>
        </p:nvGrpSpPr>
        <p:grpSpPr>
          <a:xfrm>
            <a:off x="186361" y="1526014"/>
            <a:ext cx="1492698" cy="1063089"/>
            <a:chOff x="0" y="0"/>
            <a:chExt cx="1492696" cy="1063088"/>
          </a:xfrm>
        </p:grpSpPr>
        <p:sp>
          <p:nvSpPr>
            <p:cNvPr id="174" name="形狀"/>
            <p:cNvSpPr/>
            <p:nvPr/>
          </p:nvSpPr>
          <p:spPr>
            <a:xfrm rot="1652170">
              <a:off x="19652" y="310971"/>
              <a:ext cx="1453393" cy="441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322" y="0"/>
                  </a:lnTo>
                  <a:lnTo>
                    <a:pt x="21600" y="10800"/>
                  </a:lnTo>
                  <a:lnTo>
                    <a:pt x="18322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0EFAF"/>
            </a:solidFill>
            <a:ln w="12700" cap="flat">
              <a:solidFill>
                <a:srgbClr val="FFE0DC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5" name="Quiz"/>
            <p:cNvSpPr txBox="1"/>
            <p:nvPr/>
          </p:nvSpPr>
          <p:spPr>
            <a:xfrm rot="1652170">
              <a:off x="32248" y="287853"/>
              <a:ext cx="1330407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Quiz</a:t>
              </a:r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遠期</a:t>
            </a:r>
            <a:r>
              <a:t>(Forward)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契約</a:t>
            </a:r>
            <a:r>
              <a:t>--(1/2)</a:t>
            </a:r>
          </a:p>
        </p:txBody>
      </p:sp>
      <p:sp>
        <p:nvSpPr>
          <p:cNvPr id="179" name="內容版面配置區 2"/>
          <p:cNvSpPr txBox="1">
            <a:spLocks noGrp="1"/>
          </p:cNvSpPr>
          <p:nvPr>
            <p:ph type="body" sz="quarter" idx="1"/>
          </p:nvPr>
        </p:nvSpPr>
        <p:spPr>
          <a:xfrm>
            <a:off x="609600" y="1600200"/>
            <a:ext cx="10058400" cy="1530927"/>
          </a:xfrm>
          <a:prstGeom prst="rect">
            <a:avLst/>
          </a:prstGeom>
        </p:spPr>
        <p:txBody>
          <a:bodyPr/>
          <a:lstStyle/>
          <a:p>
            <a:pPr marL="339470" indent="-226313" defTabSz="905255">
              <a:defRPr sz="2475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遠期契約 </a:t>
            </a:r>
            <a:r>
              <a:t>(forward contract)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規範了交易雙方，在事前不須支付交易費用的情形下，可以用一個先約定的價格 </a:t>
            </a:r>
            <a:r>
              <a:t>K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，在未來某一個時間點 </a:t>
            </a:r>
            <a:r>
              <a:t>T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，來買或賣某個標的資產 </a:t>
            </a:r>
            <a:r>
              <a:t>(underlying asset)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，記做 </a:t>
            </a:r>
            <a:r>
              <a:t>S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。</a:t>
            </a:r>
          </a:p>
        </p:txBody>
      </p:sp>
      <p:pic>
        <p:nvPicPr>
          <p:cNvPr id="180" name="螢幕快照 2018-08-09 下午1.21.55.png" descr="螢幕快照 2018-08-09 下午1.21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4621" y="3131127"/>
            <a:ext cx="7469956" cy="3455928"/>
          </a:xfrm>
          <a:prstGeom prst="rect">
            <a:avLst/>
          </a:prstGeom>
          <a:ln w="12700">
            <a:miter lim="4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sp>
        <p:nvSpPr>
          <p:cNvPr id="181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遠期</a:t>
            </a:r>
            <a:r>
              <a:t>(Forward)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契約</a:t>
            </a:r>
            <a:r>
              <a:t>--(2/2)</a:t>
            </a:r>
          </a:p>
        </p:txBody>
      </p:sp>
      <p:sp>
        <p:nvSpPr>
          <p:cNvPr id="184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609599" y="1600200"/>
            <a:ext cx="10012220" cy="4800600"/>
          </a:xfrm>
          <a:prstGeom prst="rect">
            <a:avLst/>
          </a:prstGeom>
        </p:spPr>
        <p:txBody>
          <a:bodyPr/>
          <a:lstStyle/>
          <a:p>
            <a:pPr marL="374046" indent="-374046" defTabSz="491603">
              <a:spcBef>
                <a:spcPts val="3400"/>
              </a:spcBef>
              <a:defRPr sz="2970"/>
            </a:pPr>
            <a:r>
              <a:t>T-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遠期價格 </a:t>
            </a:r>
            <a:r>
              <a:t>(T-forward price)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，記做 </a:t>
            </a:r>
            <a:r>
              <a:t>For(t,T)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，定義為某一個履約價 </a:t>
            </a:r>
            <a:r>
              <a:t>K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，它使得該遠期契約在起始時間 </a:t>
            </a:r>
            <a:r>
              <a:t>t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的價值為 </a:t>
            </a:r>
            <a:r>
              <a:t>0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。</a:t>
            </a:r>
          </a:p>
          <a:p>
            <a:pPr marL="374046" indent="-374046" defTabSz="491603">
              <a:spcBef>
                <a:spcPts val="3400"/>
              </a:spcBef>
              <a:defRPr sz="297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假設交易的雙方不存在違約風險</a:t>
            </a:r>
            <a:r>
              <a:t>(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或稱為信用風險（</a:t>
            </a:r>
            <a:r>
              <a:t>credit risk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）</a:t>
            </a:r>
            <a:r>
              <a:t>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，因此遠期通常在 </a:t>
            </a:r>
            <a:r>
              <a:t>OTC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店頭市場中存在，由彼此認識的交易雙方，或藉由金融機構作為中介達成交易的協議。</a:t>
            </a:r>
            <a:br>
              <a:rPr>
                <a:latin typeface="微軟正黑體"/>
                <a:ea typeface="微軟正黑體"/>
                <a:cs typeface="微軟正黑體"/>
                <a:sym typeface="微軟正黑體"/>
              </a:rPr>
            </a:br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185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12648">
              <a:defRPr sz="2948" spc="-67"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無套利評價法</a:t>
            </a:r>
            <a:br>
              <a:rPr>
                <a:latin typeface="微軟正黑體"/>
                <a:ea typeface="微軟正黑體"/>
                <a:cs typeface="微軟正黑體"/>
                <a:sym typeface="微軟正黑體"/>
              </a:rPr>
            </a:br>
            <a:r>
              <a:t> (No-Arbitrage Evaluation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）</a:t>
            </a:r>
          </a:p>
        </p:txBody>
      </p:sp>
      <p:sp>
        <p:nvSpPr>
          <p:cNvPr id="18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24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無套利評價方法假設金融市場是</a:t>
            </a:r>
            <a:r>
              <a:rPr>
                <a:solidFill>
                  <a:srgbClr val="FF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有效率的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，並不存在「套利」</a:t>
            </a:r>
            <a:r>
              <a:t>(arbitrage)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或稱作「免費午餐」</a:t>
            </a:r>
            <a:r>
              <a:t>(free lunch)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的機會。</a:t>
            </a:r>
            <a:endParaRPr sz="3100"/>
          </a:p>
          <a:p>
            <a:pPr marL="391158" indent="-391158" defTabSz="514094">
              <a:spcBef>
                <a:spcPts val="3600"/>
              </a:spcBef>
              <a:defRPr sz="24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不允許任一交易策略，在期初成本為 </a:t>
            </a:r>
            <a:r>
              <a:t>0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的情況下，其投資組合在往後任何時間的總價值，會是一個正數。</a:t>
            </a:r>
            <a:endParaRPr sz="3100"/>
          </a:p>
          <a:p>
            <a:pPr marL="391158" indent="-391158" defTabSz="514094">
              <a:spcBef>
                <a:spcPts val="3600"/>
              </a:spcBef>
              <a:defRPr sz="24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通常也假設無摩擦</a:t>
            </a:r>
            <a:r>
              <a:t>(frictionless)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 的市場條件：資產不支付股利</a:t>
            </a:r>
            <a:r>
              <a:t>(dividend)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 ，無交易手續費</a:t>
            </a:r>
            <a:r>
              <a:t>(transaction fee)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，無交易稅賦</a:t>
            </a:r>
            <a:r>
              <a:t>(tax)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，可放空交易</a:t>
            </a:r>
            <a:r>
              <a:t>(short selling)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，可連續交易，可買或賣任何單位的標的資產等，除非另外說明。放空交易指投資人可以用預借的方式賣出資產，以後再買進還回。</a:t>
            </a:r>
          </a:p>
        </p:txBody>
      </p:sp>
      <p:sp>
        <p:nvSpPr>
          <p:cNvPr id="189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遠期契約評價公式</a:t>
            </a:r>
          </a:p>
        </p:txBody>
      </p:sp>
      <p:pic>
        <p:nvPicPr>
          <p:cNvPr id="192" name="螢幕快照 2018-08-02 上午8.50.40.png" descr="螢幕快照 2018-08-02 上午8.50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4771" y="1754526"/>
            <a:ext cx="7662458" cy="2540383"/>
          </a:xfrm>
          <a:prstGeom prst="rect">
            <a:avLst/>
          </a:prstGeom>
          <a:ln w="12700">
            <a:miter lim="4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sp>
        <p:nvSpPr>
          <p:cNvPr id="193" name="矩形 4"/>
          <p:cNvSpPr txBox="1"/>
          <p:nvPr/>
        </p:nvSpPr>
        <p:spPr>
          <a:xfrm>
            <a:off x="706119" y="4631797"/>
            <a:ext cx="9966962" cy="1969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在往後 </a:t>
            </a:r>
            <a:r>
              <a:t>Black-Scholes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訂價理論中，我們會學習使用另一種較廣義的「風險中立評價法」</a:t>
            </a:r>
            <a:r>
              <a:t>(risk-neutral evaluation)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來推論出遠期契約的價值；以及由價值函數</a:t>
            </a:r>
            <a:r>
              <a:t>(value function)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所滿足的偏微分方程式</a:t>
            </a:r>
            <a:r>
              <a:t>(partial differential equation)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求解，也可推得遠期價值的公式。</a:t>
            </a:r>
          </a:p>
        </p:txBody>
      </p:sp>
      <p:sp>
        <p:nvSpPr>
          <p:cNvPr id="194" name="投影片編號版面配置區 2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grpSp>
        <p:nvGrpSpPr>
          <p:cNvPr id="197" name="五邊形 4"/>
          <p:cNvGrpSpPr/>
          <p:nvPr/>
        </p:nvGrpSpPr>
        <p:grpSpPr>
          <a:xfrm>
            <a:off x="860831" y="1754526"/>
            <a:ext cx="939462" cy="774649"/>
            <a:chOff x="0" y="0"/>
            <a:chExt cx="939461" cy="774648"/>
          </a:xfrm>
        </p:grpSpPr>
        <p:sp>
          <p:nvSpPr>
            <p:cNvPr id="195" name="形狀"/>
            <p:cNvSpPr/>
            <p:nvPr/>
          </p:nvSpPr>
          <p:spPr>
            <a:xfrm rot="1652170">
              <a:off x="54990" y="166751"/>
              <a:ext cx="829481" cy="441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5856" y="0"/>
                  </a:lnTo>
                  <a:lnTo>
                    <a:pt x="21600" y="10800"/>
                  </a:lnTo>
                  <a:lnTo>
                    <a:pt x="15856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0EFAF"/>
            </a:solidFill>
            <a:ln w="12700" cap="flat">
              <a:solidFill>
                <a:srgbClr val="FFE0DC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96" name="Quiz"/>
            <p:cNvSpPr txBox="1"/>
            <p:nvPr/>
          </p:nvSpPr>
          <p:spPr>
            <a:xfrm rot="1652170">
              <a:off x="67587" y="143633"/>
              <a:ext cx="706495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Quiz</a:t>
              </a:r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期貨--線性衍生品</a:t>
            </a:r>
          </a:p>
        </p:txBody>
      </p:sp>
      <p:sp>
        <p:nvSpPr>
          <p:cNvPr id="200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28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期貨是一紙契約預先規範了交易雙方，在事前支付保證金的情形下，可以用一個先約定的價格，在未來某一個時間點（稱作到期日），來買進或賣出某個標的資產 。</a:t>
            </a:r>
          </a:p>
          <a:p>
            <a:pPr>
              <a:defRPr sz="2800"/>
            </a:pPr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>
              <a:spcBef>
                <a:spcPts val="600"/>
              </a:spcBef>
              <a:defRPr sz="28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可視為常數與變數間的交換，是一種</a:t>
            </a:r>
            <a:r>
              <a:rPr b="1">
                <a:solidFill>
                  <a:srgbClr val="FF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線性契約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。</a:t>
            </a:r>
          </a:p>
        </p:txBody>
      </p:sp>
      <p:grpSp>
        <p:nvGrpSpPr>
          <p:cNvPr id="203" name="群組"/>
          <p:cNvGrpSpPr/>
          <p:nvPr/>
        </p:nvGrpSpPr>
        <p:grpSpPr>
          <a:xfrm>
            <a:off x="6344403" y="4000501"/>
            <a:ext cx="2400301" cy="1020258"/>
            <a:chOff x="0" y="0"/>
            <a:chExt cx="2400300" cy="1020257"/>
          </a:xfrm>
        </p:grpSpPr>
        <p:sp>
          <p:nvSpPr>
            <p:cNvPr id="201" name="老祖宗就已經使用！"/>
            <p:cNvSpPr txBox="1"/>
            <p:nvPr/>
          </p:nvSpPr>
          <p:spPr>
            <a:xfrm>
              <a:off x="0" y="563057"/>
              <a:ext cx="2400300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just" defTabSz="457200">
                <a:lnSpc>
                  <a:spcPct val="120000"/>
                </a:lnSpc>
                <a:spcBef>
                  <a:spcPts val="140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>
                  <a:solidFill>
                    <a:srgbClr val="00B0F0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r>
                <a:t>老祖宗就已經使用！</a:t>
              </a:r>
            </a:p>
          </p:txBody>
        </p:sp>
        <p:sp>
          <p:nvSpPr>
            <p:cNvPr id="202" name="箭頭"/>
            <p:cNvSpPr/>
            <p:nvPr/>
          </p:nvSpPr>
          <p:spPr>
            <a:xfrm rot="5400000">
              <a:off x="708567" y="74611"/>
              <a:ext cx="571503" cy="42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44" y="14256"/>
                  </a:moveTo>
                  <a:lnTo>
                    <a:pt x="8044" y="21600"/>
                  </a:lnTo>
                  <a:lnTo>
                    <a:pt x="0" y="10800"/>
                  </a:lnTo>
                  <a:lnTo>
                    <a:pt x="8044" y="0"/>
                  </a:lnTo>
                  <a:lnTo>
                    <a:pt x="8044" y="7344"/>
                  </a:lnTo>
                  <a:lnTo>
                    <a:pt x="21600" y="7344"/>
                  </a:lnTo>
                  <a:lnTo>
                    <a:pt x="21600" y="14256"/>
                  </a:ln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04" name="投影片編號版面配置區 6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期貨契約的內容</a:t>
            </a:r>
          </a:p>
        </p:txBody>
      </p:sp>
      <p:sp>
        <p:nvSpPr>
          <p:cNvPr id="20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1500" indent="-457200">
              <a:spcBef>
                <a:spcPts val="600"/>
              </a:spcBef>
              <a:buFontTx/>
              <a:buAutoNum type="arabicPeriod"/>
              <a:defRPr sz="28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標的物</a:t>
            </a:r>
          </a:p>
          <a:p>
            <a:pPr marL="571500" indent="-457200">
              <a:spcBef>
                <a:spcPts val="600"/>
              </a:spcBef>
              <a:buFontTx/>
              <a:buAutoNum type="arabicPeriod"/>
              <a:defRPr sz="28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數量：以「口」</a:t>
            </a:r>
            <a:r>
              <a:t>(contract)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 作為基本的交易單位。</a:t>
            </a:r>
          </a:p>
          <a:p>
            <a:pPr marL="571500" indent="-457200">
              <a:spcBef>
                <a:spcPts val="600"/>
              </a:spcBef>
              <a:buFontTx/>
              <a:buAutoNum type="arabicPeriod"/>
              <a:defRPr sz="28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交割月份</a:t>
            </a:r>
          </a:p>
          <a:p>
            <a:pPr marL="571500" indent="-457200">
              <a:spcBef>
                <a:spcPts val="600"/>
              </a:spcBef>
              <a:buFontTx/>
              <a:buAutoNum type="arabicPeriod"/>
              <a:defRPr sz="28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交割方式</a:t>
            </a:r>
          </a:p>
        </p:txBody>
      </p:sp>
      <p:sp>
        <p:nvSpPr>
          <p:cNvPr id="208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Outline</a:t>
            </a:r>
          </a:p>
        </p:txBody>
      </p:sp>
      <p:sp>
        <p:nvSpPr>
          <p:cNvPr id="100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28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何謂金融工程 </a:t>
            </a:r>
          </a:p>
          <a:p>
            <a:pPr>
              <a:spcBef>
                <a:spcPts val="600"/>
              </a:spcBef>
              <a:defRPr sz="28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金融衍生品市場 </a:t>
            </a:r>
          </a:p>
          <a:p>
            <a:pPr>
              <a:spcBef>
                <a:spcPts val="600"/>
              </a:spcBef>
              <a:defRPr sz="28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遠期、期貨與交換</a:t>
            </a:r>
          </a:p>
          <a:p>
            <a:pPr>
              <a:spcBef>
                <a:spcPts val="600"/>
              </a:spcBef>
              <a:defRPr sz="28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選擇權（</a:t>
            </a:r>
            <a:r>
              <a:t>Option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）</a:t>
            </a:r>
          </a:p>
          <a:p>
            <a:pPr>
              <a:spcBef>
                <a:spcPts val="600"/>
              </a:spcBef>
              <a:defRPr sz="28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離散二元樹模型 </a:t>
            </a:r>
            <a:r>
              <a:t>(Discrete Binomial Tree Model)</a:t>
            </a:r>
          </a:p>
          <a:p>
            <a:pPr>
              <a:spcBef>
                <a:spcPts val="600"/>
              </a:spcBef>
              <a:defRPr sz="2800"/>
            </a:pPr>
            <a:r>
              <a:t>Black-Scholes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偏微分方程式</a:t>
            </a:r>
            <a:r>
              <a:t> (BS PDE) </a:t>
            </a:r>
          </a:p>
          <a:p>
            <a:pPr>
              <a:spcBef>
                <a:spcPts val="600"/>
              </a:spcBef>
              <a:defRPr sz="2800"/>
            </a:pPr>
            <a:r>
              <a:t>Black- Scholes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選擇權訂價公式</a:t>
            </a:r>
            <a:r>
              <a:t> (BS Option Pricing Formula)</a:t>
            </a:r>
          </a:p>
        </p:txBody>
      </p:sp>
      <p:sp>
        <p:nvSpPr>
          <p:cNvPr id="101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期貨市場的功能</a:t>
            </a:r>
          </a:p>
        </p:txBody>
      </p:sp>
      <p:sp>
        <p:nvSpPr>
          <p:cNvPr id="21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2800" b="1">
                <a:solidFill>
                  <a:srgbClr val="FF0000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避險</a:t>
            </a:r>
            <a:r>
              <a:t>(Hedging)</a:t>
            </a:r>
            <a:r>
              <a:rPr b="0">
                <a:solidFill>
                  <a:srgbClr val="2F2B2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的功能：提供標的物商品的持有者，可以轉嫁因價格變動而產生的風險，這是期貨契約形成的原始動機。</a:t>
            </a:r>
          </a:p>
          <a:p>
            <a:pPr>
              <a:defRPr sz="2000"/>
            </a:pPr>
            <a:endParaRPr b="0">
              <a:solidFill>
                <a:srgbClr val="2F2B2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>
              <a:spcBef>
                <a:spcPts val="600"/>
              </a:spcBef>
              <a:defRPr sz="2800" b="1">
                <a:solidFill>
                  <a:srgbClr val="FF0000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投機</a:t>
            </a:r>
            <a:r>
              <a:t>(Speculation)</a:t>
            </a:r>
            <a:r>
              <a:rPr b="0">
                <a:solidFill>
                  <a:srgbClr val="2F2B2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的功能：提供承擔市場風險的能力，和交易對手互換風險，可活絡市場。</a:t>
            </a:r>
          </a:p>
          <a:p>
            <a:pPr>
              <a:defRPr sz="2000"/>
            </a:pPr>
            <a:endParaRPr b="0">
              <a:solidFill>
                <a:srgbClr val="2F2B2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>
              <a:spcBef>
                <a:spcPts val="600"/>
              </a:spcBef>
              <a:defRPr sz="2800" b="1">
                <a:solidFill>
                  <a:srgbClr val="FF0000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價格發現</a:t>
            </a:r>
            <a:r>
              <a:t>(Price Discovery)</a:t>
            </a:r>
            <a:r>
              <a:rPr b="0">
                <a:solidFill>
                  <a:srgbClr val="2F2B2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：由於期貨價格、交易量等市場訊息，及時地被揭露出來，投資人可由此判斷，隱含於價格的未來風險資訊內涵。</a:t>
            </a:r>
          </a:p>
        </p:txBody>
      </p:sp>
      <p:sp>
        <p:nvSpPr>
          <p:cNvPr id="212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grpSp>
        <p:nvGrpSpPr>
          <p:cNvPr id="215" name="五邊形 4"/>
          <p:cNvGrpSpPr/>
          <p:nvPr/>
        </p:nvGrpSpPr>
        <p:grpSpPr>
          <a:xfrm>
            <a:off x="139868" y="1121593"/>
            <a:ext cx="939462" cy="774650"/>
            <a:chOff x="0" y="0"/>
            <a:chExt cx="939461" cy="774648"/>
          </a:xfrm>
        </p:grpSpPr>
        <p:sp>
          <p:nvSpPr>
            <p:cNvPr id="213" name="形狀"/>
            <p:cNvSpPr/>
            <p:nvPr/>
          </p:nvSpPr>
          <p:spPr>
            <a:xfrm rot="1652170">
              <a:off x="54990" y="166751"/>
              <a:ext cx="829481" cy="441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5856" y="0"/>
                  </a:lnTo>
                  <a:lnTo>
                    <a:pt x="21600" y="10800"/>
                  </a:lnTo>
                  <a:lnTo>
                    <a:pt x="15856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0EFAF"/>
            </a:solidFill>
            <a:ln w="12700" cap="flat">
              <a:solidFill>
                <a:srgbClr val="FFE0DC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4" name="Quiz"/>
            <p:cNvSpPr txBox="1"/>
            <p:nvPr/>
          </p:nvSpPr>
          <p:spPr>
            <a:xfrm rot="1652170">
              <a:off x="67587" y="143633"/>
              <a:ext cx="706495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Quiz</a:t>
              </a:r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交換</a:t>
            </a:r>
            <a:r>
              <a:t>(SWAP)</a:t>
            </a:r>
          </a:p>
        </p:txBody>
      </p:sp>
      <p:sp>
        <p:nvSpPr>
          <p:cNvPr id="21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5468" indent="-210311" defTabSz="841247">
              <a:spcBef>
                <a:spcPts val="600"/>
              </a:spcBef>
              <a:defRPr sz="2576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交換契約是衍生性金融商品的一種，交易雙方約定在未來某幾個時間點上，彼此互換某些標的資產，也可以用現金結算的方式進行交割。</a:t>
            </a:r>
          </a:p>
          <a:p>
            <a:pPr marL="315468" indent="-210311" defTabSz="841247">
              <a:spcBef>
                <a:spcPts val="400"/>
              </a:spcBef>
              <a:defRPr sz="1840"/>
            </a:pPr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marL="315468" indent="-210311" defTabSz="841247">
              <a:spcBef>
                <a:spcPts val="600"/>
              </a:spcBef>
              <a:defRPr sz="2576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 交換契約可以想成數個遠期契約的組合，其共同的標的資產可以是貨幣（匯率）、利率、商品、以及權益等商品。</a:t>
            </a:r>
          </a:p>
          <a:p>
            <a:pPr marL="315468" indent="-210311" defTabSz="841247">
              <a:spcBef>
                <a:spcPts val="400"/>
              </a:spcBef>
              <a:defRPr sz="1840"/>
            </a:pPr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marL="315468" indent="-210311" defTabSz="841247">
              <a:spcBef>
                <a:spcPts val="600"/>
              </a:spcBef>
              <a:defRPr sz="2576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最大的交換契約市場當屬利率交換</a:t>
            </a:r>
            <a:r>
              <a:t>(Interest Rate Swap, IRS)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，根據國際清算銀行</a:t>
            </a:r>
            <a:r>
              <a:t>(Bank of International Settlement, BIS)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截至 </a:t>
            </a:r>
            <a:r>
              <a:t>2013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年中的統計，</a:t>
            </a:r>
            <a:r>
              <a:t>IRS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的名目金額達到 </a:t>
            </a:r>
            <a:r>
              <a:t>426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兆美元之譜。</a:t>
            </a:r>
          </a:p>
        </p:txBody>
      </p:sp>
      <p:sp>
        <p:nvSpPr>
          <p:cNvPr id="219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利率交換</a:t>
            </a:r>
            <a:r>
              <a:t>(Interest Rate Swap)</a:t>
            </a:r>
          </a:p>
        </p:txBody>
      </p:sp>
      <p:sp>
        <p:nvSpPr>
          <p:cNvPr id="222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5180" indent="-203454" defTabSz="813816">
              <a:lnSpc>
                <a:spcPct val="90000"/>
              </a:lnSpc>
              <a:defRPr sz="2492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定義為買賣雙方在一約定的期限內，彼此交換所得到的收款利息（資產）或是貸款利息（負債）。</a:t>
            </a:r>
          </a:p>
          <a:p>
            <a:pPr marL="305180" indent="-203454" defTabSz="813816">
              <a:lnSpc>
                <a:spcPct val="90000"/>
              </a:lnSpc>
              <a:spcBef>
                <a:spcPts val="400"/>
              </a:spcBef>
              <a:defRPr sz="1958"/>
            </a:pPr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marL="305180" indent="-203454" defTabSz="813816">
              <a:lnSpc>
                <a:spcPct val="90000"/>
              </a:lnSpc>
              <a:defRPr sz="2492">
                <a:solidFill>
                  <a:srgbClr val="00B0F0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可利用交換合約轉換資產</a:t>
            </a:r>
          </a:p>
          <a:p>
            <a:pPr marL="305180" indent="-203454" defTabSz="813816">
              <a:lnSpc>
                <a:spcPct val="90000"/>
              </a:lnSpc>
              <a:spcBef>
                <a:spcPts val="400"/>
              </a:spcBef>
              <a:defRPr sz="2136"/>
            </a:pPr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marL="305180" indent="-203454" defTabSz="813816">
              <a:lnSpc>
                <a:spcPct val="90000"/>
              </a:lnSpc>
              <a:defRPr sz="2492">
                <a:solidFill>
                  <a:srgbClr val="00B0F0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可利用交換合約轉換負債</a:t>
            </a:r>
          </a:p>
          <a:p>
            <a:pPr marL="305180" indent="-203454" defTabSz="813816">
              <a:lnSpc>
                <a:spcPct val="90000"/>
              </a:lnSpc>
              <a:spcBef>
                <a:spcPts val="400"/>
              </a:spcBef>
              <a:defRPr sz="1779"/>
            </a:pPr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marL="305180" indent="-203454" defTabSz="813816">
              <a:lnSpc>
                <a:spcPct val="90000"/>
              </a:lnSpc>
              <a:defRPr sz="2492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利率交換不僅是投資避險的工具，也是市場衡量違約風險的指標，其固定利率與相同期限之政府公債殖利率的利差</a:t>
            </a:r>
            <a:r>
              <a:t>(Swap Spread)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，在市場上被用來衡量信用風險溢酬</a:t>
            </a:r>
            <a:r>
              <a:t>(Credit Spread)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，以估計標的資產的違約機率。</a:t>
            </a:r>
          </a:p>
        </p:txBody>
      </p:sp>
      <p:sp>
        <p:nvSpPr>
          <p:cNvPr id="223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226" name="五邊形 4"/>
          <p:cNvGrpSpPr/>
          <p:nvPr/>
        </p:nvGrpSpPr>
        <p:grpSpPr>
          <a:xfrm>
            <a:off x="27867" y="1964075"/>
            <a:ext cx="1250774" cy="936958"/>
            <a:chOff x="0" y="0"/>
            <a:chExt cx="1250772" cy="936956"/>
          </a:xfrm>
        </p:grpSpPr>
        <p:sp>
          <p:nvSpPr>
            <p:cNvPr id="224" name="形狀"/>
            <p:cNvSpPr/>
            <p:nvPr/>
          </p:nvSpPr>
          <p:spPr>
            <a:xfrm rot="1652170">
              <a:off x="35105" y="247905"/>
              <a:ext cx="1180563" cy="441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564" y="0"/>
                  </a:lnTo>
                  <a:lnTo>
                    <a:pt x="21600" y="10800"/>
                  </a:lnTo>
                  <a:lnTo>
                    <a:pt x="17564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0EFAF"/>
            </a:solidFill>
            <a:ln w="12700" cap="flat">
              <a:solidFill>
                <a:srgbClr val="FFE0DC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5" name="Quiz"/>
            <p:cNvSpPr txBox="1"/>
            <p:nvPr/>
          </p:nvSpPr>
          <p:spPr>
            <a:xfrm rot="1652170">
              <a:off x="47701" y="224787"/>
              <a:ext cx="1057577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Quiz</a:t>
              </a:r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範例--交換合約轉換資產</a:t>
            </a:r>
          </a:p>
        </p:txBody>
      </p:sp>
      <p:sp>
        <p:nvSpPr>
          <p:cNvPr id="229" name="內容版面配置區 2"/>
          <p:cNvSpPr txBox="1">
            <a:spLocks noGrp="1"/>
          </p:cNvSpPr>
          <p:nvPr>
            <p:ph type="body" sz="quarter" idx="1"/>
          </p:nvPr>
        </p:nvSpPr>
        <p:spPr>
          <a:xfrm>
            <a:off x="609600" y="2073470"/>
            <a:ext cx="5486400" cy="2833256"/>
          </a:xfrm>
          <a:prstGeom prst="rect">
            <a:avLst/>
          </a:prstGeom>
        </p:spPr>
        <p:txBody>
          <a:bodyPr/>
          <a:lstStyle/>
          <a:p>
            <a:pPr marL="0" indent="114300">
              <a:buSzTx/>
              <a:buNone/>
              <a:defRPr sz="24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譬如 </a:t>
            </a:r>
            <a:r>
              <a:t>A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、</a:t>
            </a:r>
            <a:r>
              <a:t>B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雙方簽訂一個 </a:t>
            </a:r>
            <a:r>
              <a:t>3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年期交換契約，每半年支付一次。</a:t>
            </a:r>
            <a:r>
              <a:t>A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方同意以每年 </a:t>
            </a:r>
            <a:r>
              <a:t>5%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的固定利率， 支付利息給 </a:t>
            </a:r>
            <a:r>
              <a:t>B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方；且 </a:t>
            </a:r>
            <a:r>
              <a:t>B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方同意以六個月期 </a:t>
            </a:r>
            <a:r>
              <a:t>LIBOR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浮動利率，支付相同名目本金的利息給 </a:t>
            </a:r>
            <a:r>
              <a:t>A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方。 </a:t>
            </a:r>
          </a:p>
        </p:txBody>
      </p:sp>
      <p:grpSp>
        <p:nvGrpSpPr>
          <p:cNvPr id="232" name="影像"/>
          <p:cNvGrpSpPr/>
          <p:nvPr/>
        </p:nvGrpSpPr>
        <p:grpSpPr>
          <a:xfrm>
            <a:off x="6512213" y="2438288"/>
            <a:ext cx="4025902" cy="1308102"/>
            <a:chOff x="0" y="0"/>
            <a:chExt cx="4025901" cy="1308101"/>
          </a:xfrm>
        </p:grpSpPr>
        <p:sp>
          <p:nvSpPr>
            <p:cNvPr id="230" name="形狀"/>
            <p:cNvSpPr/>
            <p:nvPr/>
          </p:nvSpPr>
          <p:spPr>
            <a:xfrm>
              <a:off x="0" y="0"/>
              <a:ext cx="4025902" cy="1308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270" y="0"/>
                    <a:pt x="603" y="0"/>
                  </a:cubicBezTo>
                  <a:lnTo>
                    <a:pt x="20997" y="0"/>
                  </a:lnTo>
                  <a:lnTo>
                    <a:pt x="20997" y="0"/>
                  </a:lnTo>
                  <a:cubicBezTo>
                    <a:pt x="21330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1330" y="21600"/>
                    <a:pt x="20997" y="21600"/>
                  </a:cubicBezTo>
                  <a:lnTo>
                    <a:pt x="603" y="21600"/>
                  </a:lnTo>
                  <a:lnTo>
                    <a:pt x="603" y="21600"/>
                  </a:lnTo>
                  <a:cubicBezTo>
                    <a:pt x="270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pic>
          <p:nvPicPr>
            <p:cNvPr id="231" name="image10.png" descr="image10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4025900" cy="1308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3" y="0"/>
                  </a:moveTo>
                  <a:cubicBezTo>
                    <a:pt x="269" y="0"/>
                    <a:pt x="0" y="829"/>
                    <a:pt x="0" y="1855"/>
                  </a:cubicBezTo>
                  <a:lnTo>
                    <a:pt x="0" y="19745"/>
                  </a:lnTo>
                  <a:cubicBezTo>
                    <a:pt x="0" y="20771"/>
                    <a:pt x="269" y="21600"/>
                    <a:pt x="603" y="21600"/>
                  </a:cubicBezTo>
                  <a:lnTo>
                    <a:pt x="20997" y="21600"/>
                  </a:lnTo>
                  <a:cubicBezTo>
                    <a:pt x="21331" y="21600"/>
                    <a:pt x="21600" y="20771"/>
                    <a:pt x="21600" y="19745"/>
                  </a:cubicBezTo>
                  <a:lnTo>
                    <a:pt x="21600" y="1855"/>
                  </a:lnTo>
                  <a:cubicBezTo>
                    <a:pt x="21600" y="829"/>
                    <a:pt x="21331" y="0"/>
                    <a:pt x="20997" y="0"/>
                  </a:cubicBezTo>
                  <a:lnTo>
                    <a:pt x="60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stA="38000" endPos="40000" dir="5400000" sy="-100000" algn="bl" rotWithShape="0"/>
            </a:effectLst>
          </p:spPr>
        </p:pic>
      </p:grpSp>
      <p:sp>
        <p:nvSpPr>
          <p:cNvPr id="233" name="矩形 6"/>
          <p:cNvSpPr txBox="1"/>
          <p:nvPr/>
        </p:nvSpPr>
        <p:spPr>
          <a:xfrm>
            <a:off x="757496" y="4204962"/>
            <a:ext cx="3806307" cy="1436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>
                <a:latin typeface="+mn-lt"/>
                <a:ea typeface="+mn-ea"/>
                <a:cs typeface="+mn-cs"/>
                <a:sym typeface="Helvetica"/>
              </a:rPr>
              <a:t>註</a:t>
            </a:r>
            <a:r>
              <a:t>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、</a:t>
            </a:r>
            <a:r>
              <a:t>LIBOR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是倫敦同業拆款利率</a:t>
            </a:r>
            <a:r>
              <a:t>(London Interbank Offered Rate)</a:t>
            </a:r>
            <a:br/>
            <a:r>
              <a:rPr>
                <a:latin typeface="+mn-lt"/>
                <a:ea typeface="+mn-ea"/>
                <a:cs typeface="+mn-cs"/>
                <a:sym typeface="Helvetica"/>
              </a:rPr>
              <a:t>註</a:t>
            </a:r>
            <a:r>
              <a:t>2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、</a:t>
            </a:r>
            <a:r>
              <a:t>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個基本點 </a:t>
            </a:r>
            <a:r>
              <a:t>(basis point; bp)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為 </a:t>
            </a:r>
            <a:r>
              <a:t>1%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的百分之一</a:t>
            </a:r>
          </a:p>
        </p:txBody>
      </p:sp>
      <p:sp>
        <p:nvSpPr>
          <p:cNvPr id="234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利用交換合約轉換負債</a:t>
            </a:r>
          </a:p>
        </p:txBody>
      </p:sp>
      <p:sp>
        <p:nvSpPr>
          <p:cNvPr id="237" name="內容版面配置區 2"/>
          <p:cNvSpPr txBox="1">
            <a:spLocks noGrp="1"/>
          </p:cNvSpPr>
          <p:nvPr>
            <p:ph type="body" sz="half" idx="1"/>
          </p:nvPr>
        </p:nvSpPr>
        <p:spPr>
          <a:xfrm>
            <a:off x="227396" y="3333749"/>
            <a:ext cx="5486401" cy="3387437"/>
          </a:xfrm>
          <a:prstGeom prst="rect">
            <a:avLst/>
          </a:prstGeom>
        </p:spPr>
        <p:txBody>
          <a:bodyPr/>
          <a:lstStyle/>
          <a:p>
            <a:pPr marL="329184" indent="-219455" defTabSz="877823">
              <a:spcBef>
                <a:spcPts val="400"/>
              </a:spcBef>
              <a:defRPr sz="1919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假設 </a:t>
            </a:r>
            <a:r>
              <a:t>A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公司有一筆 </a:t>
            </a:r>
            <a:r>
              <a:t>1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億美元貸款，利率為 </a:t>
            </a:r>
            <a:r>
              <a:t>LIBOR+0.1%</a:t>
            </a:r>
          </a:p>
          <a:p>
            <a:pPr marL="329184" indent="-219455" defTabSz="877823">
              <a:spcBef>
                <a:spcPts val="400"/>
              </a:spcBef>
              <a:defRPr sz="1919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在 </a:t>
            </a:r>
            <a:r>
              <a:t>A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公司於取得交換合約後，將產生現金流量如下：</a:t>
            </a:r>
          </a:p>
          <a:p>
            <a:pPr marL="0" indent="109727" defTabSz="877823">
              <a:spcBef>
                <a:spcPts val="400"/>
              </a:spcBef>
              <a:buSzTx/>
              <a:buNone/>
              <a:defRPr sz="1919"/>
            </a:pPr>
            <a:r>
              <a:t>    1.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公司支付 </a:t>
            </a:r>
            <a:r>
              <a:t>LIBOR+0.1%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予其債權人</a:t>
            </a:r>
          </a:p>
          <a:p>
            <a:pPr marL="0" indent="109727" defTabSz="877823">
              <a:spcBef>
                <a:spcPts val="400"/>
              </a:spcBef>
              <a:buSzTx/>
              <a:buNone/>
              <a:defRPr sz="1919"/>
            </a:pPr>
            <a:r>
              <a:t>    2.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公司依照合約條件收取 </a:t>
            </a:r>
            <a:r>
              <a:t>LIBOR</a:t>
            </a:r>
          </a:p>
          <a:p>
            <a:pPr marL="0" indent="109727" defTabSz="877823">
              <a:spcBef>
                <a:spcPts val="400"/>
              </a:spcBef>
              <a:buSzTx/>
              <a:buNone/>
              <a:defRPr sz="1919"/>
            </a:pPr>
            <a:r>
              <a:t>    3.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公司按照合約條件支付 </a:t>
            </a:r>
            <a:r>
              <a:t>5%</a:t>
            </a:r>
          </a:p>
          <a:p>
            <a:pPr marL="329184" indent="-219455" defTabSz="877823">
              <a:spcBef>
                <a:spcPts val="400"/>
              </a:spcBef>
              <a:defRPr sz="1919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上述現金流量之淨結果為</a:t>
            </a:r>
            <a:r>
              <a:t>5.1%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之利率支出。</a:t>
            </a:r>
          </a:p>
        </p:txBody>
      </p:sp>
      <p:grpSp>
        <p:nvGrpSpPr>
          <p:cNvPr id="243" name="群組"/>
          <p:cNvGrpSpPr/>
          <p:nvPr/>
        </p:nvGrpSpPr>
        <p:grpSpPr>
          <a:xfrm>
            <a:off x="3244849" y="1574799"/>
            <a:ext cx="5702302" cy="1244601"/>
            <a:chOff x="0" y="0"/>
            <a:chExt cx="5702301" cy="1244600"/>
          </a:xfrm>
        </p:grpSpPr>
        <p:pic>
          <p:nvPicPr>
            <p:cNvPr id="238" name="影像" descr="影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702302" cy="1244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9" name="pastedGraphic.pdf" descr="pastedGraphic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42802" y="95250"/>
              <a:ext cx="1054102" cy="1054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0" name="pastedGraphic.pdf" descr="pastedGraphic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76679" y="95250"/>
              <a:ext cx="1054102" cy="1054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B 公司"/>
            <p:cNvSpPr txBox="1"/>
            <p:nvPr/>
          </p:nvSpPr>
          <p:spPr>
            <a:xfrm>
              <a:off x="1150908" y="444499"/>
              <a:ext cx="617749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457200">
                <a:lnSpc>
                  <a:spcPct val="120000"/>
                </a:lnSpc>
                <a:spcBef>
                  <a:spcPts val="140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400">
                  <a:solidFill>
                    <a:srgbClr val="515151"/>
                  </a:solidFill>
                  <a:latin typeface="Cambria"/>
                  <a:ea typeface="Cambria"/>
                  <a:cs typeface="Cambria"/>
                  <a:sym typeface="Cambria"/>
                </a:defRPr>
              </a:pPr>
              <a:r>
                <a:t>B 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公司</a:t>
              </a:r>
            </a:p>
          </p:txBody>
        </p:sp>
        <p:sp>
          <p:nvSpPr>
            <p:cNvPr id="242" name="A 公司"/>
            <p:cNvSpPr txBox="1"/>
            <p:nvPr/>
          </p:nvSpPr>
          <p:spPr>
            <a:xfrm>
              <a:off x="3489646" y="444499"/>
              <a:ext cx="619833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457200">
                <a:lnSpc>
                  <a:spcPct val="120000"/>
                </a:lnSpc>
                <a:spcBef>
                  <a:spcPts val="1400"/>
                </a:spcBef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400">
                  <a:solidFill>
                    <a:srgbClr val="515151"/>
                  </a:solidFill>
                  <a:latin typeface="Cambria"/>
                  <a:ea typeface="Cambria"/>
                  <a:cs typeface="Cambria"/>
                  <a:sym typeface="Cambria"/>
                </a:defRPr>
              </a:pPr>
              <a:r>
                <a:t>A 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公司</a:t>
              </a:r>
            </a:p>
          </p:txBody>
        </p:sp>
      </p:grpSp>
      <p:sp>
        <p:nvSpPr>
          <p:cNvPr id="244" name="內容版面配置區 2"/>
          <p:cNvSpPr txBox="1"/>
          <p:nvPr/>
        </p:nvSpPr>
        <p:spPr>
          <a:xfrm>
            <a:off x="5735319" y="3308349"/>
            <a:ext cx="5394962" cy="338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291465" indent="-194310" defTabSz="777240">
              <a:spcBef>
                <a:spcPts val="400"/>
              </a:spcBef>
              <a:buClr>
                <a:schemeClr val="accent1"/>
              </a:buClr>
              <a:buSzPct val="100000"/>
              <a:buFont typeface="Arial"/>
              <a:buChar char="•"/>
              <a:defRPr sz="17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假設 </a:t>
            </a:r>
            <a:r>
              <a:t>B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公司有一筆 </a:t>
            </a:r>
            <a:r>
              <a:t>3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年期，本金為 </a:t>
            </a:r>
            <a:r>
              <a:t>1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億美元之貸款，利率為 </a:t>
            </a:r>
            <a:r>
              <a:t>5.2%</a:t>
            </a:r>
            <a:endParaRPr sz="1870"/>
          </a:p>
          <a:p>
            <a:pPr marL="291465" indent="-194310" defTabSz="777240">
              <a:spcBef>
                <a:spcPts val="400"/>
              </a:spcBef>
              <a:buClr>
                <a:schemeClr val="accent1"/>
              </a:buClr>
              <a:buSzPct val="100000"/>
              <a:buFont typeface="Arial"/>
              <a:buChar char="•"/>
              <a:defRPr sz="17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在 </a:t>
            </a:r>
            <a:r>
              <a:t>B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公司於取得交換合約後，將產生現金流量如下：</a:t>
            </a:r>
            <a:endParaRPr sz="1870"/>
          </a:p>
          <a:p>
            <a:pPr indent="97155" defTabSz="777240">
              <a:spcBef>
                <a:spcPts val="400"/>
              </a:spcBef>
              <a:defRPr sz="1700"/>
            </a:pPr>
            <a:r>
              <a:t>    1.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公司支付 </a:t>
            </a:r>
            <a:r>
              <a:t>5.2%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予其債權人</a:t>
            </a:r>
            <a:endParaRPr sz="1870"/>
          </a:p>
          <a:p>
            <a:pPr indent="97155" defTabSz="777240">
              <a:spcBef>
                <a:spcPts val="400"/>
              </a:spcBef>
              <a:defRPr sz="1700"/>
            </a:pPr>
            <a:r>
              <a:t>    2.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公司依照合約條件支付 </a:t>
            </a:r>
            <a:r>
              <a:t>LIBOR</a:t>
            </a:r>
            <a:endParaRPr sz="1870"/>
          </a:p>
          <a:p>
            <a:pPr indent="97155" defTabSz="777240">
              <a:spcBef>
                <a:spcPts val="400"/>
              </a:spcBef>
              <a:defRPr sz="1700"/>
            </a:pPr>
            <a:r>
              <a:t>    3.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公司按照合約條件收取 </a:t>
            </a:r>
            <a:r>
              <a:t>5%</a:t>
            </a:r>
            <a:endParaRPr sz="1870"/>
          </a:p>
          <a:p>
            <a:pPr marL="291465" indent="-194310" defTabSz="777240">
              <a:spcBef>
                <a:spcPts val="400"/>
              </a:spcBef>
              <a:buClr>
                <a:schemeClr val="accent1"/>
              </a:buClr>
              <a:buSzPct val="100000"/>
              <a:buFont typeface="Arial"/>
              <a:buChar char="•"/>
              <a:defRPr sz="17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上述現金流量之淨結果為 </a:t>
            </a:r>
            <a:r>
              <a:t>LIBOR+0.2%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之利率支出。</a:t>
            </a:r>
            <a:endParaRPr sz="1870"/>
          </a:p>
        </p:txBody>
      </p:sp>
      <p:sp>
        <p:nvSpPr>
          <p:cNvPr id="245" name="投影片編號版面配置區 10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選擇權--非線性衍生品</a:t>
            </a:r>
          </a:p>
        </p:txBody>
      </p:sp>
      <p:sp>
        <p:nvSpPr>
          <p:cNvPr id="248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選擇權是一紙契約預先規範了受益的形式，使得契約持有人</a:t>
            </a:r>
            <a:r>
              <a:rPr b="1">
                <a:latin typeface="微軟正黑體"/>
                <a:ea typeface="微軟正黑體"/>
                <a:cs typeface="微軟正黑體"/>
                <a:sym typeface="微軟正黑體"/>
              </a:rPr>
              <a:t>有權利，但非義務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，在某日得以履行約定並支取所實現的報酬。</a:t>
            </a:r>
          </a:p>
          <a:p>
            <a:pPr>
              <a:defRPr sz="2400"/>
            </a:pPr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>
              <a:defRPr sz="24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（歐式）</a:t>
            </a:r>
            <a:r>
              <a:rPr>
                <a:solidFill>
                  <a:srgbClr val="FF26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買權</a:t>
            </a:r>
            <a:r>
              <a:t> (European call option)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契約規範了買方有權利，但非義務，可以在某固定的到期日 </a:t>
            </a:r>
            <a:r>
              <a:t>(maturity, expiration date)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，以一個預先決定好了的履約價格 ，來</a:t>
            </a:r>
            <a:r>
              <a:rPr>
                <a:solidFill>
                  <a:srgbClr val="FF26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買進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標的資產。</a:t>
            </a:r>
          </a:p>
          <a:p>
            <a:pPr>
              <a:defRPr sz="2400"/>
            </a:pPr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>
              <a:defRPr sz="24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（歐式）</a:t>
            </a:r>
            <a:r>
              <a:rPr>
                <a:solidFill>
                  <a:srgbClr val="0433FF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賣權</a:t>
            </a:r>
            <a:r>
              <a:t> (European put option)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契約規範了買方有權利，但非義務，可以在某固定的到期日 </a:t>
            </a:r>
            <a:r>
              <a:t>(maturity, expiration date)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，以一個預先決定好了的履約價格 ，來</a:t>
            </a:r>
            <a:r>
              <a:rPr>
                <a:solidFill>
                  <a:srgbClr val="0433FF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賣出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標的資產。</a:t>
            </a:r>
          </a:p>
        </p:txBody>
      </p:sp>
      <p:sp>
        <p:nvSpPr>
          <p:cNvPr id="249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pSp>
        <p:nvGrpSpPr>
          <p:cNvPr id="252" name="五邊形 4"/>
          <p:cNvGrpSpPr/>
          <p:nvPr/>
        </p:nvGrpSpPr>
        <p:grpSpPr>
          <a:xfrm>
            <a:off x="46154" y="2112712"/>
            <a:ext cx="1281376" cy="952912"/>
            <a:chOff x="0" y="0"/>
            <a:chExt cx="1281374" cy="952911"/>
          </a:xfrm>
        </p:grpSpPr>
        <p:sp>
          <p:nvSpPr>
            <p:cNvPr id="250" name="形狀"/>
            <p:cNvSpPr/>
            <p:nvPr/>
          </p:nvSpPr>
          <p:spPr>
            <a:xfrm rot="1652170">
              <a:off x="33150" y="255882"/>
              <a:ext cx="1215075" cy="441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679" y="0"/>
                  </a:lnTo>
                  <a:lnTo>
                    <a:pt x="21600" y="10800"/>
                  </a:lnTo>
                  <a:lnTo>
                    <a:pt x="1767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0EFAF"/>
            </a:solidFill>
            <a:ln w="12700" cap="flat">
              <a:solidFill>
                <a:srgbClr val="FFE0DC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1" name="Quiz"/>
            <p:cNvSpPr txBox="1"/>
            <p:nvPr/>
          </p:nvSpPr>
          <p:spPr>
            <a:xfrm rot="1652170">
              <a:off x="45747" y="232764"/>
              <a:ext cx="1092089" cy="4363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Quiz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1" build="p" bldLvl="5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歐式買/賣權報酬函數</a:t>
            </a:r>
          </a:p>
        </p:txBody>
      </p:sp>
      <p:sp>
        <p:nvSpPr>
          <p:cNvPr id="255" name="內容版面配置區 2"/>
          <p:cNvSpPr txBox="1">
            <a:spLocks noGrp="1"/>
          </p:cNvSpPr>
          <p:nvPr>
            <p:ph type="body" sz="quarter" idx="1"/>
          </p:nvPr>
        </p:nvSpPr>
        <p:spPr>
          <a:xfrm>
            <a:off x="609600" y="5809672"/>
            <a:ext cx="10160000" cy="591128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性質上，歐式選擇權是「路徑獨立」 </a:t>
            </a:r>
            <a:r>
              <a:t>(path independent)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的選擇權</a:t>
            </a:r>
          </a:p>
        </p:txBody>
      </p:sp>
      <p:pic>
        <p:nvPicPr>
          <p:cNvPr id="256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8264" y="3534817"/>
            <a:ext cx="2689003" cy="1825171"/>
          </a:xfrm>
          <a:prstGeom prst="rect">
            <a:avLst/>
          </a:prstGeom>
          <a:ln>
            <a:solidFill>
              <a:srgbClr val="A6A6A6"/>
            </a:solidFill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pic>
        <p:nvPicPr>
          <p:cNvPr id="257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64666" y="1627321"/>
            <a:ext cx="2716200" cy="1825171"/>
          </a:xfrm>
          <a:prstGeom prst="rect">
            <a:avLst/>
          </a:prstGeom>
          <a:ln>
            <a:solidFill>
              <a:srgbClr val="A6A6A6"/>
            </a:solidFill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sp>
        <p:nvSpPr>
          <p:cNvPr id="258" name="買權(Call Option)"/>
          <p:cNvSpPr txBox="1"/>
          <p:nvPr/>
        </p:nvSpPr>
        <p:spPr>
          <a:xfrm>
            <a:off x="5475925" y="2454768"/>
            <a:ext cx="357761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26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買權(Call Option)</a:t>
            </a:r>
          </a:p>
        </p:txBody>
      </p:sp>
      <p:sp>
        <p:nvSpPr>
          <p:cNvPr id="259" name="賣權(Put Option)"/>
          <p:cNvSpPr txBox="1"/>
          <p:nvPr/>
        </p:nvSpPr>
        <p:spPr>
          <a:xfrm>
            <a:off x="5475925" y="4187051"/>
            <a:ext cx="345244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26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賣權(Put Option)</a:t>
            </a:r>
          </a:p>
        </p:txBody>
      </p:sp>
      <p:sp>
        <p:nvSpPr>
          <p:cNvPr id="260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「路徑相依」 </a:t>
            </a:r>
            <a:r>
              <a:t>(path-dependent)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選擇權</a:t>
            </a:r>
          </a:p>
        </p:txBody>
      </p:sp>
      <p:sp>
        <p:nvSpPr>
          <p:cNvPr id="263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1465" indent="-194310" defTabSz="777240">
              <a:defRPr sz="238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若是契約報酬與到期日前的資產價格有關，則稱為「路徑相依」  </a:t>
            </a:r>
            <a:r>
              <a:t>(path-dependent)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的選擇權，例如美式選擇權 </a:t>
            </a:r>
            <a:r>
              <a:t>(American option)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，亞式選擇權 </a:t>
            </a:r>
            <a:r>
              <a:t>(Asian option)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，以及許多其它被統稱為新奇選擇權 </a:t>
            </a:r>
            <a:r>
              <a:t>(exotic option)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的契約，如障礙選擇權（</a:t>
            </a:r>
            <a:r>
              <a:t>barrier option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） 等。</a:t>
            </a:r>
          </a:p>
          <a:p>
            <a:pPr marL="291465" indent="-194310" defTabSz="777240">
              <a:spcBef>
                <a:spcPts val="400"/>
              </a:spcBef>
              <a:defRPr sz="2040"/>
            </a:pPr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marL="291465" indent="-194310" defTabSz="777240">
              <a:defRPr sz="238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選擇權契約的價格也稱做權利金或貼水 </a:t>
            </a:r>
            <a:r>
              <a:t>(premium)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。本書第五章會有深入的介紹。這些金融契約除了內容的形式非常具有彈性之外，「客製化」（</a:t>
            </a:r>
            <a:r>
              <a:t>tailor made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）的金融商品設計，使得金融機構可以提供多樣性的服務，讓消費者的金融風險，例如高科技或石化產業的匯率風險，得以轉嫁出去。</a:t>
            </a:r>
          </a:p>
        </p:txBody>
      </p:sp>
      <p:sp>
        <p:nvSpPr>
          <p:cNvPr id="264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兩個問題：訂價與避險</a:t>
            </a:r>
          </a:p>
        </p:txBody>
      </p:sp>
      <p:sp>
        <p:nvSpPr>
          <p:cNvPr id="26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28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選擇權契約的買方應該支付多少錢，這屬於「訂價」問題 </a:t>
            </a:r>
            <a:r>
              <a:t>(pricing problem)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。</a:t>
            </a:r>
          </a:p>
          <a:p>
            <a:pPr>
              <a:defRPr sz="2000"/>
            </a:pPr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>
              <a:spcBef>
                <a:spcPts val="600"/>
              </a:spcBef>
              <a:defRPr sz="28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選擇權契約的賣方在取得了權利金之後，要如何支付未來可能的報酬呢？這屬於「避險」問題</a:t>
            </a:r>
            <a:r>
              <a:t>(hedging problem)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。</a:t>
            </a:r>
          </a:p>
          <a:p>
            <a:pPr>
              <a:defRPr sz="2000"/>
            </a:pPr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>
              <a:spcBef>
                <a:spcPts val="600"/>
              </a:spcBef>
              <a:defRPr sz="28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上述兩個問題的解答都會涉及先前討論之「套利」</a:t>
            </a:r>
            <a:r>
              <a:t>(arbitrage)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 的觀念。</a:t>
            </a:r>
          </a:p>
        </p:txBody>
      </p:sp>
      <p:sp>
        <p:nvSpPr>
          <p:cNvPr id="268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grpSp>
        <p:nvGrpSpPr>
          <p:cNvPr id="271" name="五邊形 4"/>
          <p:cNvGrpSpPr/>
          <p:nvPr/>
        </p:nvGrpSpPr>
        <p:grpSpPr>
          <a:xfrm>
            <a:off x="165617" y="2499148"/>
            <a:ext cx="939462" cy="774649"/>
            <a:chOff x="0" y="0"/>
            <a:chExt cx="939461" cy="774648"/>
          </a:xfrm>
        </p:grpSpPr>
        <p:sp>
          <p:nvSpPr>
            <p:cNvPr id="269" name="形狀"/>
            <p:cNvSpPr/>
            <p:nvPr/>
          </p:nvSpPr>
          <p:spPr>
            <a:xfrm rot="1652170">
              <a:off x="54990" y="166751"/>
              <a:ext cx="829481" cy="441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5856" y="0"/>
                  </a:lnTo>
                  <a:lnTo>
                    <a:pt x="21600" y="10800"/>
                  </a:lnTo>
                  <a:lnTo>
                    <a:pt x="15856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0EFAF"/>
            </a:solidFill>
            <a:ln w="12700" cap="flat">
              <a:solidFill>
                <a:srgbClr val="FFE0DC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0" name="Quiz"/>
            <p:cNvSpPr txBox="1"/>
            <p:nvPr/>
          </p:nvSpPr>
          <p:spPr>
            <a:xfrm rot="1652170">
              <a:off x="67587" y="143633"/>
              <a:ext cx="706495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Quiz</a:t>
              </a:r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買賣權價平 </a:t>
            </a:r>
            <a:r>
              <a:t>(Put-Call Parity) </a:t>
            </a:r>
          </a:p>
        </p:txBody>
      </p:sp>
      <p:sp>
        <p:nvSpPr>
          <p:cNvPr id="274" name="內容版面配置區 2"/>
          <p:cNvSpPr txBox="1">
            <a:spLocks noGrp="1"/>
          </p:cNvSpPr>
          <p:nvPr>
            <p:ph type="body" sz="quarter" idx="1"/>
          </p:nvPr>
        </p:nvSpPr>
        <p:spPr>
          <a:xfrm>
            <a:off x="609600" y="5098472"/>
            <a:ext cx="6991926" cy="563419"/>
          </a:xfrm>
          <a:prstGeom prst="rect">
            <a:avLst/>
          </a:prstGeom>
        </p:spPr>
        <p:txBody>
          <a:bodyPr/>
          <a:lstStyle>
            <a:lvl1pPr marL="0" indent="114300" algn="ctr">
              <a:buSzTx/>
              <a:buNone/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這個關係的證明可以利用「無套利評價法」推論出來</a:t>
            </a:r>
          </a:p>
        </p:txBody>
      </p:sp>
      <p:pic>
        <p:nvPicPr>
          <p:cNvPr id="275" name="螢幕快照 2018-08-02 上午9.05.03.png" descr="螢幕快照 2018-08-02 上午9.05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1885212"/>
            <a:ext cx="9425714" cy="2926934"/>
          </a:xfrm>
          <a:prstGeom prst="rect">
            <a:avLst/>
          </a:prstGeom>
          <a:ln w="12700">
            <a:miter lim="400000"/>
          </a:ln>
          <a:effectLst>
            <a:outerShdw blurRad="190500" rotWithShape="0">
              <a:srgbClr val="000000">
                <a:alpha val="70000"/>
              </a:srgbClr>
            </a:outerShdw>
          </a:effectLst>
        </p:spPr>
      </p:pic>
      <p:sp>
        <p:nvSpPr>
          <p:cNvPr id="276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u="sng">
                <a:solidFill>
                  <a:srgbClr val="0070C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solidFill>
                  <a:srgbClr val="D25814"/>
                </a:solidFill>
                <a:uFill>
                  <a:solidFill>
                    <a:srgbClr val="D25814"/>
                  </a:solidFill>
                </a:uFill>
                <a:hlinkClick r:id="rId2"/>
              </a:rPr>
              <a:t>What is Financial Engineering </a:t>
            </a:r>
            <a:r>
              <a:rPr sz="2800">
                <a:solidFill>
                  <a:srgbClr val="D25814"/>
                </a:solidFill>
                <a:uFill>
                  <a:solidFill>
                    <a:srgbClr val="D25814"/>
                  </a:solidFill>
                </a:uFill>
                <a:hlinkClick r:id="rId2"/>
              </a:rPr>
              <a:t>(https://www.iaqf.org) </a:t>
            </a:r>
          </a:p>
        </p:txBody>
      </p:sp>
      <p:sp>
        <p:nvSpPr>
          <p:cNvPr id="104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Financial engineering is the application of mathematical methods to the solution of problems in finance.</a:t>
            </a:r>
          </a:p>
          <a:p>
            <a:r>
              <a:t>It is also known as financial mathematics, mathematical finance, and computational finance.</a:t>
            </a:r>
          </a:p>
          <a:p>
            <a:r>
              <a:t>Financial engineering draws on tools from applied mathematics, computer science, statistics, and economic theory.</a:t>
            </a:r>
          </a:p>
          <a:p>
            <a:r>
              <a:t>Quantitative analysis has brought innovation, efficiency and rigor to financial markets and to the investment process.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As the pace of financial innovation accelerates</a:t>
            </a:r>
            <a:r>
              <a:rPr>
                <a:solidFill>
                  <a:srgbClr val="2F2B20"/>
                </a:solidFill>
              </a:rPr>
              <a:t>, </a:t>
            </a:r>
            <a:r>
              <a:rPr u="sng">
                <a:solidFill>
                  <a:srgbClr val="2F2B20"/>
                </a:solidFill>
              </a:rPr>
              <a:t>the need </a:t>
            </a:r>
            <a:r>
              <a:rPr>
                <a:solidFill>
                  <a:srgbClr val="2F2B20"/>
                </a:solidFill>
              </a:rPr>
              <a:t>for highly qualified people with specific training in financial engineering continues to </a:t>
            </a:r>
            <a:r>
              <a:rPr u="sng">
                <a:solidFill>
                  <a:srgbClr val="2F2B20"/>
                </a:solidFill>
              </a:rPr>
              <a:t>grow in all market environments.</a:t>
            </a:r>
          </a:p>
        </p:txBody>
      </p:sp>
      <p:sp>
        <p:nvSpPr>
          <p:cNvPr id="105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08" name="五邊形 6"/>
          <p:cNvGrpSpPr/>
          <p:nvPr/>
        </p:nvGrpSpPr>
        <p:grpSpPr>
          <a:xfrm>
            <a:off x="-239165" y="4447045"/>
            <a:ext cx="1295196" cy="960118"/>
            <a:chOff x="0" y="0"/>
            <a:chExt cx="1295195" cy="960117"/>
          </a:xfrm>
        </p:grpSpPr>
        <p:sp>
          <p:nvSpPr>
            <p:cNvPr id="106" name="形狀"/>
            <p:cNvSpPr/>
            <p:nvPr/>
          </p:nvSpPr>
          <p:spPr>
            <a:xfrm rot="1652170">
              <a:off x="32267" y="259485"/>
              <a:ext cx="1230661" cy="441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729" y="0"/>
                  </a:lnTo>
                  <a:lnTo>
                    <a:pt x="21600" y="10800"/>
                  </a:lnTo>
                  <a:lnTo>
                    <a:pt x="1772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0EFAF"/>
            </a:solidFill>
            <a:ln w="12700" cap="flat">
              <a:solidFill>
                <a:srgbClr val="FFE0DC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" name="Quiz"/>
            <p:cNvSpPr txBox="1"/>
            <p:nvPr/>
          </p:nvSpPr>
          <p:spPr>
            <a:xfrm rot="1652170">
              <a:off x="44864" y="236367"/>
              <a:ext cx="1107675" cy="4363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Quiz</a:t>
              </a: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補充資料：一紙複雜的合約</a:t>
            </a:r>
          </a:p>
        </p:txBody>
      </p:sp>
      <p:sp>
        <p:nvSpPr>
          <p:cNvPr id="279" name="內容版面配置區 2"/>
          <p:cNvSpPr txBox="1">
            <a:spLocks noGrp="1"/>
          </p:cNvSpPr>
          <p:nvPr>
            <p:ph type="body" sz="half" idx="1"/>
          </p:nvPr>
        </p:nvSpPr>
        <p:spPr>
          <a:xfrm>
            <a:off x="609600" y="1600199"/>
            <a:ext cx="10160000" cy="214052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28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範例介紹－外匯結構型商品</a:t>
            </a:r>
          </a:p>
          <a:p>
            <a:pPr>
              <a:defRPr sz="2800"/>
            </a:pPr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>
              <a:spcBef>
                <a:spcPts val="600"/>
              </a:spcBef>
              <a:defRPr sz="2800"/>
            </a:pPr>
            <a:r>
              <a:t>TRF (Target Redemption Forward)</a:t>
            </a:r>
          </a:p>
        </p:txBody>
      </p:sp>
      <p:sp>
        <p:nvSpPr>
          <p:cNvPr id="280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圖片 3" descr="圖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1219" y="102357"/>
            <a:ext cx="6089562" cy="6653285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投影片編號版面配置區 1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G_3093.jpg" descr="IMG_309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8327" y="85435"/>
            <a:ext cx="5015346" cy="6687128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投影片編號版面配置區 2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IMG_3095.jpg" descr="IMG_309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8904" y="86204"/>
            <a:ext cx="5014193" cy="668559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投影片編號版面配置區 2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IMG_3096.jpg" descr="IMG_309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0617" y="48490"/>
            <a:ext cx="5070764" cy="676101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投影片編號版面配置區 2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12648">
              <a:defRPr sz="2948" i="1" spc="-67"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現代金融衍生品市場：</a:t>
            </a:r>
            <a:br>
              <a:rPr>
                <a:latin typeface="微軟正黑體"/>
                <a:ea typeface="微軟正黑體"/>
                <a:cs typeface="微軟正黑體"/>
                <a:sym typeface="微軟正黑體"/>
              </a:rPr>
            </a:br>
            <a:r>
              <a:t>1+1/4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個世紀的發展歷程</a:t>
            </a:r>
          </a:p>
        </p:txBody>
      </p:sp>
      <p:pic>
        <p:nvPicPr>
          <p:cNvPr id="295" name="影像" descr="影像"/>
          <p:cNvPicPr>
            <a:picLocks noChangeAspect="1"/>
          </p:cNvPicPr>
          <p:nvPr/>
        </p:nvPicPr>
        <p:blipFill>
          <a:blip r:embed="rId2">
            <a:extLst/>
          </a:blip>
          <a:srcRect t="2212" b="9131"/>
          <a:stretch>
            <a:fillRect/>
          </a:stretch>
        </p:blipFill>
        <p:spPr>
          <a:xfrm>
            <a:off x="2952632" y="1616362"/>
            <a:ext cx="5473936" cy="4895274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投影片編號版面配置區 2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台灣的新金融市場</a:t>
            </a:r>
          </a:p>
        </p:txBody>
      </p:sp>
      <p:pic>
        <p:nvPicPr>
          <p:cNvPr id="299" name="影像" descr="影像"/>
          <p:cNvPicPr>
            <a:picLocks noChangeAspect="1"/>
          </p:cNvPicPr>
          <p:nvPr/>
        </p:nvPicPr>
        <p:blipFill>
          <a:blip r:embed="rId2">
            <a:extLst/>
          </a:blip>
          <a:srcRect t="9679" b="7742"/>
          <a:stretch>
            <a:fillRect/>
          </a:stretch>
        </p:blipFill>
        <p:spPr>
          <a:xfrm>
            <a:off x="2866070" y="1417638"/>
            <a:ext cx="5647060" cy="4549053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投影片編號版面配置區 2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標題 1"/>
          <p:cNvSpPr txBox="1">
            <a:spLocks noGrp="1"/>
          </p:cNvSpPr>
          <p:nvPr>
            <p:ph type="title"/>
          </p:nvPr>
        </p:nvSpPr>
        <p:spPr>
          <a:xfrm>
            <a:off x="609599" y="1798627"/>
            <a:ext cx="10861965" cy="2996102"/>
          </a:xfrm>
          <a:prstGeom prst="rect">
            <a:avLst/>
          </a:prstGeom>
        </p:spPr>
        <p:txBody>
          <a:bodyPr/>
          <a:lstStyle/>
          <a:p>
            <a:pPr>
              <a:defRPr sz="4000"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離散二元樹模型 </a:t>
            </a:r>
            <a:r>
              <a:t>(Discrete Binomial Tree Model)</a:t>
            </a:r>
          </a:p>
        </p:txBody>
      </p:sp>
      <p:sp>
        <p:nvSpPr>
          <p:cNvPr id="303" name="投影片編號版面配置區 2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二元樹模型</a:t>
            </a:r>
            <a:r>
              <a:t>Binomial Tree Model (1/3)</a:t>
            </a:r>
          </a:p>
        </p:txBody>
      </p:sp>
      <p:sp>
        <p:nvSpPr>
          <p:cNvPr id="306" name="內容版面配置區 2"/>
          <p:cNvSpPr txBox="1">
            <a:spLocks noGrp="1"/>
          </p:cNvSpPr>
          <p:nvPr>
            <p:ph type="body" sz="half" idx="1"/>
          </p:nvPr>
        </p:nvSpPr>
        <p:spPr>
          <a:xfrm>
            <a:off x="609601" y="1600200"/>
            <a:ext cx="5046992" cy="4800600"/>
          </a:xfrm>
          <a:prstGeom prst="rect">
            <a:avLst/>
          </a:prstGeom>
        </p:spPr>
        <p:txBody>
          <a:bodyPr/>
          <a:lstStyle/>
          <a:p>
            <a:pPr marL="294894" indent="-196596" defTabSz="786384">
              <a:spcBef>
                <a:spcPts val="400"/>
              </a:spcBef>
              <a:defRPr sz="2064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單期二元樹模型</a:t>
            </a:r>
          </a:p>
          <a:p>
            <a:pPr marL="550468" lvl="1" indent="-196596" defTabSz="786384">
              <a:spcBef>
                <a:spcPts val="400"/>
              </a:spcBef>
              <a:buClr>
                <a:schemeClr val="accent2"/>
              </a:buClr>
              <a:defRPr sz="1892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假設風險性標的資產的起始股價是</a:t>
            </a:r>
            <a:r>
              <a:t>S</a:t>
            </a:r>
            <a:r>
              <a:rPr baseline="-28093"/>
              <a:t>0</a:t>
            </a:r>
            <a:r>
              <a:t>=x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，經過了以</a:t>
            </a:r>
            <a:r>
              <a:t>∆t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為單位的一個期間之後，股價</a:t>
            </a:r>
            <a:r>
              <a:t>S</a:t>
            </a:r>
            <a:r>
              <a:rPr baseline="-28093"/>
              <a:t>1</a:t>
            </a:r>
            <a:r>
              <a:t>=S</a:t>
            </a:r>
            <a:r>
              <a:rPr baseline="-28093"/>
              <a:t>∆t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。若不是以機率</a:t>
            </a:r>
            <a:r>
              <a:t>0&lt;p&lt;1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上漲成為</a:t>
            </a:r>
            <a:r>
              <a:t>xu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，就是以機率</a:t>
            </a:r>
            <a:r>
              <a:t>1-p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下跌成為</a:t>
            </a:r>
            <a:r>
              <a:t>xd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。無風險性資產的起始債券價格是 </a:t>
            </a:r>
            <a:r>
              <a:t>1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，以無風險利率</a:t>
            </a:r>
            <a:r>
              <a:t>r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連續複利，一期後累積的本利和是</a:t>
            </a:r>
            <a:r>
              <a:t>e</a:t>
            </a:r>
            <a:r>
              <a:rPr baseline="29674"/>
              <a:t>r∆t</a:t>
            </a:r>
            <a:r>
              <a:t>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。</a:t>
            </a:r>
          </a:p>
          <a:p>
            <a:pPr marL="550468" lvl="1" indent="-196596" defTabSz="786384">
              <a:spcBef>
                <a:spcPts val="400"/>
              </a:spcBef>
              <a:buClr>
                <a:schemeClr val="accent2"/>
              </a:buClr>
              <a:defRPr sz="1892"/>
            </a:pPr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marL="294894" lvl="1" indent="-294894" defTabSz="786384">
              <a:spcBef>
                <a:spcPts val="400"/>
              </a:spcBef>
              <a:buClr>
                <a:schemeClr val="accent2"/>
              </a:buClr>
              <a:defRPr sz="2064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現考慮一歐式買權契約，履約價為K ，一期後到期，則期初時該選擇權的價值P</a:t>
            </a:r>
            <a:r>
              <a:rPr baseline="-28093"/>
              <a:t>0</a:t>
            </a:r>
            <a:r>
              <a:t>為何？</a:t>
            </a:r>
          </a:p>
        </p:txBody>
      </p:sp>
      <p:grpSp>
        <p:nvGrpSpPr>
          <p:cNvPr id="326" name="群組 5"/>
          <p:cNvGrpSpPr/>
          <p:nvPr/>
        </p:nvGrpSpPr>
        <p:grpSpPr>
          <a:xfrm>
            <a:off x="6206835" y="1600200"/>
            <a:ext cx="4562765" cy="3971636"/>
            <a:chOff x="0" y="0"/>
            <a:chExt cx="4562764" cy="3971635"/>
          </a:xfrm>
        </p:grpSpPr>
        <p:sp>
          <p:nvSpPr>
            <p:cNvPr id="307" name="矩形: 圓角 4"/>
            <p:cNvSpPr/>
            <p:nvPr/>
          </p:nvSpPr>
          <p:spPr>
            <a:xfrm>
              <a:off x="0" y="0"/>
              <a:ext cx="4562765" cy="3971636"/>
            </a:xfrm>
            <a:prstGeom prst="roundRect">
              <a:avLst>
                <a:gd name="adj" fmla="val 16667"/>
              </a:avLst>
            </a:prstGeom>
            <a:solidFill>
              <a:srgbClr val="D5D3C4"/>
            </a:solidFill>
            <a:ln w="12700" cap="flat">
              <a:solidFill>
                <a:srgbClr val="A6A27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325" name="群組 34"/>
            <p:cNvGrpSpPr/>
            <p:nvPr/>
          </p:nvGrpSpPr>
          <p:grpSpPr>
            <a:xfrm>
              <a:off x="242974" y="231331"/>
              <a:ext cx="4116590" cy="3567620"/>
              <a:chOff x="0" y="0"/>
              <a:chExt cx="4116588" cy="3567619"/>
            </a:xfrm>
          </p:grpSpPr>
          <p:sp>
            <p:nvSpPr>
              <p:cNvPr id="308" name="object 13"/>
              <p:cNvSpPr/>
              <p:nvPr/>
            </p:nvSpPr>
            <p:spPr>
              <a:xfrm>
                <a:off x="803975" y="227361"/>
                <a:ext cx="2232628" cy="609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534" y="66"/>
                    </a:lnTo>
                    <a:lnTo>
                      <a:pt x="0" y="21600"/>
                    </a:lnTo>
                  </a:path>
                </a:pathLst>
              </a:custGeom>
              <a:noFill/>
              <a:ln w="12699" cap="flat">
                <a:solidFill>
                  <a:srgbClr val="22222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09" name="object 14"/>
              <p:cNvSpPr/>
              <p:nvPr/>
            </p:nvSpPr>
            <p:spPr>
              <a:xfrm>
                <a:off x="2997724" y="194282"/>
                <a:ext cx="93794" cy="81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7372" y="9302"/>
                    </a:lnTo>
                    <a:lnTo>
                      <a:pt x="5259" y="21600"/>
                    </a:lnTo>
                    <a:lnTo>
                      <a:pt x="21600" y="48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0" name="object 15"/>
              <p:cNvSpPr/>
              <p:nvPr/>
            </p:nvSpPr>
            <p:spPr>
              <a:xfrm>
                <a:off x="785398" y="833834"/>
                <a:ext cx="2246788" cy="666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534" y="21535"/>
                    </a:lnTo>
                    <a:lnTo>
                      <a:pt x="0" y="0"/>
                    </a:lnTo>
                  </a:path>
                </a:pathLst>
              </a:custGeom>
              <a:noFill/>
              <a:ln w="12699" cap="flat">
                <a:solidFill>
                  <a:srgbClr val="22222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1" name="object 16"/>
              <p:cNvSpPr/>
              <p:nvPr/>
            </p:nvSpPr>
            <p:spPr>
              <a:xfrm>
                <a:off x="2992581" y="1451717"/>
                <a:ext cx="94167" cy="806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650" y="0"/>
                    </a:moveTo>
                    <a:lnTo>
                      <a:pt x="7519" y="12424"/>
                    </a:lnTo>
                    <a:lnTo>
                      <a:pt x="0" y="21600"/>
                    </a:lnTo>
                    <a:lnTo>
                      <a:pt x="21600" y="17299"/>
                    </a:lnTo>
                    <a:lnTo>
                      <a:pt x="5650" y="0"/>
                    </a:lnTo>
                    <a:close/>
                  </a:path>
                </a:pathLst>
              </a:custGeom>
              <a:solidFill>
                <a:srgbClr val="22222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2" name="object 17"/>
              <p:cNvSpPr txBox="1"/>
              <p:nvPr/>
            </p:nvSpPr>
            <p:spPr>
              <a:xfrm>
                <a:off x="0" y="636647"/>
                <a:ext cx="689496" cy="3240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indent="12700">
                  <a:defRPr i="1" spc="-120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S</a:t>
                </a:r>
                <a:r>
                  <a:rPr sz="1900" i="0" spc="-179" baseline="-19230">
                    <a:latin typeface="DejaVu Sans"/>
                    <a:ea typeface="DejaVu Sans"/>
                    <a:cs typeface="DejaVu Sans"/>
                    <a:sym typeface="DejaVu Sans"/>
                  </a:rPr>
                  <a:t>0 </a:t>
                </a:r>
                <a:r>
                  <a:rPr i="0" spc="-290">
                    <a:latin typeface="DejaVu Sans"/>
                    <a:ea typeface="DejaVu Sans"/>
                    <a:cs typeface="DejaVu Sans"/>
                    <a:sym typeface="DejaVu Sans"/>
                  </a:rPr>
                  <a:t>=</a:t>
                </a:r>
                <a:r>
                  <a:rPr i="0" spc="-65">
                    <a:latin typeface="DejaVu Sans"/>
                    <a:ea typeface="DejaVu Sans"/>
                    <a:cs typeface="DejaVu Sans"/>
                    <a:sym typeface="DejaVu Sans"/>
                  </a:rPr>
                  <a:t> </a:t>
                </a:r>
                <a:r>
                  <a:rPr spc="-5"/>
                  <a:t>x</a:t>
                </a:r>
              </a:p>
            </p:txBody>
          </p:sp>
          <p:sp>
            <p:nvSpPr>
              <p:cNvPr id="313" name="object 18"/>
              <p:cNvSpPr txBox="1"/>
              <p:nvPr/>
            </p:nvSpPr>
            <p:spPr>
              <a:xfrm>
                <a:off x="3281074" y="0"/>
                <a:ext cx="835515" cy="3240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indent="12700">
                  <a:defRPr i="1" spc="-120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S</a:t>
                </a:r>
                <a:r>
                  <a:rPr sz="1900" i="0" spc="-179" baseline="-19230">
                    <a:latin typeface="DejaVu Sans"/>
                    <a:ea typeface="DejaVu Sans"/>
                    <a:cs typeface="DejaVu Sans"/>
                    <a:sym typeface="DejaVu Sans"/>
                  </a:rPr>
                  <a:t>1 </a:t>
                </a:r>
                <a:r>
                  <a:rPr i="0" spc="-290">
                    <a:latin typeface="DejaVu Sans"/>
                    <a:ea typeface="DejaVu Sans"/>
                    <a:cs typeface="DejaVu Sans"/>
                    <a:sym typeface="DejaVu Sans"/>
                  </a:rPr>
                  <a:t>=</a:t>
                </a:r>
                <a:r>
                  <a:rPr i="0" spc="-65">
                    <a:latin typeface="DejaVu Sans"/>
                    <a:ea typeface="DejaVu Sans"/>
                    <a:cs typeface="DejaVu Sans"/>
                    <a:sym typeface="DejaVu Sans"/>
                  </a:rPr>
                  <a:t> </a:t>
                </a:r>
                <a:r>
                  <a:rPr spc="45"/>
                  <a:t>xu</a:t>
                </a:r>
              </a:p>
            </p:txBody>
          </p:sp>
          <p:sp>
            <p:nvSpPr>
              <p:cNvPr id="314" name="object 19"/>
              <p:cNvSpPr txBox="1"/>
              <p:nvPr/>
            </p:nvSpPr>
            <p:spPr>
              <a:xfrm>
                <a:off x="1790053" y="113981"/>
                <a:ext cx="175224" cy="259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indent="12700">
                  <a:defRPr i="1" spc="-5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p</a:t>
                </a:r>
              </a:p>
            </p:txBody>
          </p:sp>
          <p:sp>
            <p:nvSpPr>
              <p:cNvPr id="315" name="object 20"/>
              <p:cNvSpPr txBox="1"/>
              <p:nvPr/>
            </p:nvSpPr>
            <p:spPr>
              <a:xfrm>
                <a:off x="1626669" y="1273285"/>
                <a:ext cx="408854" cy="259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indent="12700">
                  <a:defRPr i="1" spc="-5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1-p</a:t>
                </a:r>
              </a:p>
            </p:txBody>
          </p:sp>
          <p:sp>
            <p:nvSpPr>
              <p:cNvPr id="316" name="object 21"/>
              <p:cNvSpPr txBox="1"/>
              <p:nvPr/>
            </p:nvSpPr>
            <p:spPr>
              <a:xfrm>
                <a:off x="3365087" y="1485747"/>
                <a:ext cx="121802" cy="203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indent="12700">
                  <a:spcBef>
                    <a:spcPts val="100"/>
                  </a:spcBef>
                  <a:defRPr sz="1300" spc="-175">
                    <a:latin typeface="DejaVu Sans"/>
                    <a:ea typeface="DejaVu Sans"/>
                    <a:cs typeface="DejaVu Sans"/>
                    <a:sym typeface="DejaVu Sans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317" name="object 22"/>
              <p:cNvSpPr txBox="1"/>
              <p:nvPr/>
            </p:nvSpPr>
            <p:spPr>
              <a:xfrm>
                <a:off x="3242908" y="1344016"/>
                <a:ext cx="838365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indent="12700">
                  <a:tabLst>
                    <a:tab pos="266700" algn="l"/>
                  </a:tabLst>
                  <a:defRPr i="1" spc="-5"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S	</a:t>
                </a:r>
                <a:r>
                  <a:rPr i="0" spc="-290">
                    <a:latin typeface="DejaVu Sans"/>
                    <a:ea typeface="DejaVu Sans"/>
                    <a:cs typeface="DejaVu Sans"/>
                    <a:sym typeface="DejaVu Sans"/>
                  </a:rPr>
                  <a:t>=</a:t>
                </a:r>
                <a:r>
                  <a:rPr i="0" spc="-135">
                    <a:latin typeface="DejaVu Sans"/>
                    <a:ea typeface="DejaVu Sans"/>
                    <a:cs typeface="DejaVu Sans"/>
                    <a:sym typeface="DejaVu Sans"/>
                  </a:rPr>
                  <a:t> </a:t>
                </a:r>
                <a:r>
                  <a:rPr spc="55"/>
                  <a:t>xd</a:t>
                </a:r>
              </a:p>
            </p:txBody>
          </p:sp>
          <p:sp>
            <p:nvSpPr>
              <p:cNvPr id="318" name="object 23"/>
              <p:cNvSpPr txBox="1"/>
              <p:nvPr/>
            </p:nvSpPr>
            <p:spPr>
              <a:xfrm>
                <a:off x="860973" y="3250119"/>
                <a:ext cx="2349100" cy="317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indent="12700" algn="ctr">
                  <a:spcBef>
                    <a:spcPts val="100"/>
                  </a:spcBef>
                  <a:defRPr spc="-150">
                    <a:solidFill>
                      <a:srgbClr val="7030A0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r>
                  <a:t>股價的單期二元樹模型</a:t>
                </a:r>
              </a:p>
            </p:txBody>
          </p:sp>
          <p:sp>
            <p:nvSpPr>
              <p:cNvPr id="319" name="object 24"/>
              <p:cNvSpPr/>
              <p:nvPr/>
            </p:nvSpPr>
            <p:spPr>
              <a:xfrm>
                <a:off x="7051" y="2552124"/>
                <a:ext cx="3973916" cy="1"/>
              </a:xfrm>
              <a:prstGeom prst="line">
                <a:avLst/>
              </a:prstGeom>
              <a:noFill/>
              <a:ln w="17081" cap="flat">
                <a:solidFill>
                  <a:srgbClr val="22222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0" name="object 25"/>
              <p:cNvSpPr/>
              <p:nvPr/>
            </p:nvSpPr>
            <p:spPr>
              <a:xfrm>
                <a:off x="3945296" y="2507641"/>
                <a:ext cx="85533" cy="841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411" y="10794"/>
                    </a:lnTo>
                    <a:lnTo>
                      <a:pt x="29" y="21600"/>
                    </a:lnTo>
                    <a:lnTo>
                      <a:pt x="21600" y="107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1" name="object 26"/>
              <p:cNvSpPr txBox="1"/>
              <p:nvPr/>
            </p:nvSpPr>
            <p:spPr>
              <a:xfrm>
                <a:off x="384549" y="2796566"/>
                <a:ext cx="331927" cy="2096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indent="12700">
                  <a:spcBef>
                    <a:spcPts val="100"/>
                  </a:spcBef>
                  <a:defRPr sz="1500">
                    <a:solidFill>
                      <a:srgbClr val="51515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t=0</a:t>
                </a:r>
              </a:p>
            </p:txBody>
          </p:sp>
          <p:sp>
            <p:nvSpPr>
              <p:cNvPr id="322" name="object 27"/>
              <p:cNvSpPr/>
              <p:nvPr/>
            </p:nvSpPr>
            <p:spPr>
              <a:xfrm flipH="1">
                <a:off x="545228" y="2485437"/>
                <a:ext cx="643" cy="141936"/>
              </a:xfrm>
              <a:prstGeom prst="line">
                <a:avLst/>
              </a:prstGeom>
              <a:noFill/>
              <a:ln w="12699" cap="flat">
                <a:solidFill>
                  <a:srgbClr val="22222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3" name="object 28"/>
              <p:cNvSpPr/>
              <p:nvPr/>
            </p:nvSpPr>
            <p:spPr>
              <a:xfrm flipH="1">
                <a:off x="3526969" y="2481761"/>
                <a:ext cx="628" cy="141936"/>
              </a:xfrm>
              <a:prstGeom prst="line">
                <a:avLst/>
              </a:prstGeom>
              <a:noFill/>
              <a:ln w="12699" cap="flat">
                <a:solidFill>
                  <a:srgbClr val="22222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4" name="object 29"/>
              <p:cNvSpPr txBox="1"/>
              <p:nvPr/>
            </p:nvSpPr>
            <p:spPr>
              <a:xfrm>
                <a:off x="3300319" y="2740427"/>
                <a:ext cx="486494" cy="228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indent="12700">
                  <a:spcBef>
                    <a:spcPts val="100"/>
                  </a:spcBef>
                  <a:defRPr sz="1500">
                    <a:solidFill>
                      <a:srgbClr val="515151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t=</a:t>
                </a:r>
                <a:r>
                  <a:rPr spc="-75"/>
                  <a:t> </a:t>
                </a:r>
                <a:r>
                  <a:rPr spc="25">
                    <a:latin typeface="DejaVu Sans"/>
                    <a:ea typeface="DejaVu Sans"/>
                    <a:cs typeface="DejaVu Sans"/>
                    <a:sym typeface="DejaVu Sans"/>
                  </a:rPr>
                  <a:t>Δ</a:t>
                </a:r>
                <a:r>
                  <a:rPr i="1" spc="25">
                    <a:latin typeface="Times New Roman"/>
                    <a:ea typeface="Times New Roman"/>
                    <a:cs typeface="Times New Roman"/>
                    <a:sym typeface="Times New Roman"/>
                  </a:rPr>
                  <a:t>t</a:t>
                </a:r>
              </a:p>
            </p:txBody>
          </p:sp>
        </p:grpSp>
      </p:grpSp>
      <p:sp>
        <p:nvSpPr>
          <p:cNvPr id="327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內容版面配置區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 err="1">
                <a:latin typeface="微軟正黑體"/>
                <a:ea typeface="微軟正黑體"/>
                <a:cs typeface="微軟正黑體"/>
                <a:sym typeface="微軟正黑體"/>
              </a:rPr>
              <a:t>無套利評價法</a:t>
            </a:r>
            <a:r>
              <a:rPr b="0" dirty="0">
                <a:latin typeface="微軟正黑體"/>
                <a:ea typeface="微軟正黑體"/>
                <a:cs typeface="微軟正黑體"/>
                <a:sym typeface="微軟正黑體"/>
              </a:rPr>
              <a:t>：</a:t>
            </a:r>
          </a:p>
          <a:p>
            <a:pPr marL="640080" lvl="1" indent="-228600">
              <a:spcBef>
                <a:spcPts val="400"/>
              </a:spcBef>
              <a:buClr>
                <a:schemeClr val="accent2"/>
              </a:buClr>
              <a:defRPr sz="2000"/>
            </a:pPr>
            <a:r>
              <a:rPr dirty="0" err="1">
                <a:latin typeface="微軟正黑體"/>
                <a:ea typeface="微軟正黑體"/>
                <a:cs typeface="微軟正黑體"/>
                <a:sym typeface="微軟正黑體"/>
              </a:rPr>
              <a:t>假設在期初時，投資組合是由</a:t>
            </a:r>
            <a:r>
              <a:rPr dirty="0"/>
              <a:t>𝛼</a:t>
            </a:r>
            <a:r>
              <a:rPr dirty="0" err="1">
                <a:latin typeface="微軟正黑體"/>
                <a:ea typeface="微軟正黑體"/>
                <a:cs typeface="微軟正黑體"/>
                <a:sym typeface="微軟正黑體"/>
              </a:rPr>
              <a:t>單位的股票和</a:t>
            </a:r>
            <a:r>
              <a:rPr dirty="0"/>
              <a:t>𝛽</a:t>
            </a:r>
            <a:r>
              <a:rPr dirty="0" err="1">
                <a:latin typeface="微軟正黑體"/>
                <a:ea typeface="微軟正黑體"/>
                <a:cs typeface="微軟正黑體"/>
                <a:sym typeface="微軟正黑體"/>
              </a:rPr>
              <a:t>單位的債券所構成，使得在期末時，投資組合的價值會滿足以下方程式</a:t>
            </a:r>
            <a:r>
              <a:rPr dirty="0"/>
              <a:t> </a:t>
            </a:r>
          </a:p>
          <a:p>
            <a:endParaRPr dirty="0"/>
          </a:p>
          <a:p>
            <a:pPr marL="640080" lvl="1" indent="-228600">
              <a:spcBef>
                <a:spcPts val="400"/>
              </a:spcBef>
              <a:buClr>
                <a:schemeClr val="accent2"/>
              </a:buClr>
              <a:defRPr sz="2000"/>
            </a:pPr>
            <a:r>
              <a:rPr dirty="0" err="1">
                <a:latin typeface="微軟正黑體"/>
                <a:ea typeface="微軟正黑體"/>
                <a:cs typeface="微軟正黑體"/>
                <a:sym typeface="微軟正黑體"/>
              </a:rPr>
              <a:t>也就是</a:t>
            </a:r>
            <a:endParaRPr dirty="0">
              <a:latin typeface="微軟正黑體"/>
              <a:ea typeface="微軟正黑體"/>
              <a:cs typeface="微軟正黑體"/>
              <a:sym typeface="微軟正黑體"/>
            </a:endParaRPr>
          </a:p>
          <a:p>
            <a:endParaRPr dirty="0"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>
              <a:defRPr sz="2800"/>
            </a:pPr>
            <a:endParaRPr dirty="0"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marL="640080" lvl="1" indent="-228600">
              <a:spcBef>
                <a:spcPts val="400"/>
              </a:spcBef>
              <a:buClr>
                <a:schemeClr val="accent2"/>
              </a:buClr>
              <a:defRPr sz="2000"/>
            </a:pPr>
            <a:r>
              <a:rPr dirty="0" err="1">
                <a:latin typeface="微軟正黑體"/>
                <a:ea typeface="微軟正黑體"/>
                <a:cs typeface="微軟正黑體"/>
                <a:sym typeface="微軟正黑體"/>
              </a:rPr>
              <a:t>因此得到</a:t>
            </a:r>
            <a:endParaRPr dirty="0">
              <a:latin typeface="微軟正黑體"/>
              <a:ea typeface="微軟正黑體"/>
              <a:cs typeface="微軟正黑體"/>
              <a:sym typeface="微軟正黑體"/>
            </a:endParaRPr>
          </a:p>
          <a:p>
            <a:endParaRPr dirty="0">
              <a:latin typeface="微軟正黑體"/>
              <a:ea typeface="微軟正黑體"/>
              <a:cs typeface="微軟正黑體"/>
              <a:sym typeface="微軟正黑體"/>
            </a:endParaRPr>
          </a:p>
          <a:p>
            <a:endParaRPr dirty="0"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marL="640080" lvl="1" indent="-228600">
              <a:spcBef>
                <a:spcPts val="400"/>
              </a:spcBef>
              <a:buClr>
                <a:schemeClr val="accent2"/>
              </a:buClr>
              <a:defRPr sz="2000"/>
            </a:pPr>
            <a:r>
              <a:rPr dirty="0" err="1">
                <a:latin typeface="微軟正黑體"/>
                <a:ea typeface="微軟正黑體"/>
                <a:cs typeface="微軟正黑體"/>
                <a:sym typeface="微軟正黑體"/>
              </a:rPr>
              <a:t>進而得到</a:t>
            </a:r>
            <a:endParaRPr dirty="0"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pic>
        <p:nvPicPr>
          <p:cNvPr id="330" name="圖片 4" descr="圖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7250" y="2769466"/>
            <a:ext cx="2857500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圖片 5" descr="圖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7250" y="3733800"/>
            <a:ext cx="2908300" cy="3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圖片 6" descr="圖片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67250" y="3390900"/>
            <a:ext cx="2882900" cy="3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圖片 7" descr="圖片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41650" y="4243532"/>
            <a:ext cx="6108700" cy="62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圖片 8" descr="圖片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70200" y="5347565"/>
            <a:ext cx="6502400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 err="1">
                <a:latin typeface="微軟正黑體"/>
                <a:ea typeface="微軟正黑體"/>
                <a:cs typeface="微軟正黑體"/>
                <a:sym typeface="微軟正黑體"/>
              </a:rPr>
              <a:t>二元樹模型</a:t>
            </a:r>
            <a:r>
              <a:rPr dirty="0" err="1"/>
              <a:t>Binomial</a:t>
            </a:r>
            <a:r>
              <a:rPr dirty="0"/>
              <a:t> Tree Model </a:t>
            </a:r>
            <a:r>
              <a:rPr dirty="0" smtClean="0"/>
              <a:t>(</a:t>
            </a:r>
            <a:r>
              <a:rPr lang="en-US" altLang="zh-TW" dirty="0" smtClean="0"/>
              <a:t>2</a:t>
            </a:r>
            <a:r>
              <a:rPr dirty="0" smtClean="0"/>
              <a:t>/3</a:t>
            </a:r>
            <a:r>
              <a:rPr dirty="0"/>
              <a:t>)</a:t>
            </a:r>
          </a:p>
        </p:txBody>
      </p:sp>
      <p:sp>
        <p:nvSpPr>
          <p:cNvPr id="336" name="投影片編號版面配置區 1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In fact…</a:t>
            </a:r>
          </a:p>
        </p:txBody>
      </p:sp>
      <p:sp>
        <p:nvSpPr>
          <p:cNvPr id="111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28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金融工程，金融數學，數理金融，計算金融甚至計量財務金融等，在目前都可以視為是等義的專業領域</a:t>
            </a:r>
          </a:p>
          <a:p>
            <a:pPr>
              <a:defRPr sz="2800"/>
            </a:pPr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>
              <a:spcBef>
                <a:spcPts val="600"/>
              </a:spcBef>
              <a:defRPr sz="2800" u="sng">
                <a:solidFill>
                  <a:srgbClr val="0070C0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全球在計量財務金融專業領域</a:t>
            </a:r>
          </a:p>
        </p:txBody>
      </p:sp>
      <p:sp>
        <p:nvSpPr>
          <p:cNvPr id="112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內容版面配置區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風險中立評價法</a:t>
            </a:r>
            <a:r>
              <a:rPr b="0">
                <a:latin typeface="微軟正黑體"/>
                <a:ea typeface="微軟正黑體"/>
                <a:cs typeface="微軟正黑體"/>
                <a:sym typeface="微軟正黑體"/>
              </a:rPr>
              <a:t>：</a:t>
            </a:r>
          </a:p>
          <a:p>
            <a:endParaRPr b="0"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marL="640080" lvl="1" indent="-228600">
              <a:buClr>
                <a:schemeClr val="accent2"/>
              </a:buCl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進一步假設</a:t>
            </a:r>
            <a:r>
              <a:t>                                  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且令</a:t>
            </a:r>
          </a:p>
          <a:p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marL="640080" lvl="1" indent="-228600">
              <a:buClr>
                <a:schemeClr val="accent2"/>
              </a:buCl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則</a:t>
            </a:r>
          </a:p>
          <a:p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marL="640080" lvl="1" indent="-228600">
              <a:buClr>
                <a:schemeClr val="accent2"/>
              </a:buCl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其中       稱作風險中立機率。</a:t>
            </a:r>
          </a:p>
        </p:txBody>
      </p:sp>
      <p:sp>
        <p:nvSpPr>
          <p:cNvPr id="33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二元樹模型</a:t>
            </a:r>
            <a:r>
              <a:t>Binomial Tree Model (3/3)</a:t>
            </a:r>
          </a:p>
        </p:txBody>
      </p:sp>
      <p:pic>
        <p:nvPicPr>
          <p:cNvPr id="340" name="圖片 2" descr="圖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991" y="2463655"/>
            <a:ext cx="1879601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圖片 3" descr="圖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1759" y="2304905"/>
            <a:ext cx="24638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圖片 4" descr="圖片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54400" y="3232295"/>
            <a:ext cx="5283200" cy="74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圖片 5" descr="圖片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08331" y="4480433"/>
            <a:ext cx="254001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投影片編號版面配置區 1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grpSp>
        <p:nvGrpSpPr>
          <p:cNvPr id="347" name="五邊形 4"/>
          <p:cNvGrpSpPr/>
          <p:nvPr/>
        </p:nvGrpSpPr>
        <p:grpSpPr>
          <a:xfrm>
            <a:off x="3376060" y="1379080"/>
            <a:ext cx="939462" cy="774649"/>
            <a:chOff x="0" y="0"/>
            <a:chExt cx="939461" cy="774648"/>
          </a:xfrm>
        </p:grpSpPr>
        <p:sp>
          <p:nvSpPr>
            <p:cNvPr id="345" name="形狀"/>
            <p:cNvSpPr/>
            <p:nvPr/>
          </p:nvSpPr>
          <p:spPr>
            <a:xfrm rot="1652170">
              <a:off x="54990" y="166751"/>
              <a:ext cx="829481" cy="441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5856" y="0"/>
                  </a:lnTo>
                  <a:lnTo>
                    <a:pt x="21600" y="10800"/>
                  </a:lnTo>
                  <a:lnTo>
                    <a:pt x="15856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0EFAF"/>
            </a:solidFill>
            <a:ln w="12700" cap="flat">
              <a:solidFill>
                <a:srgbClr val="FFE0DC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Quiz"/>
            <p:cNvSpPr txBox="1"/>
            <p:nvPr/>
          </p:nvSpPr>
          <p:spPr>
            <a:xfrm rot="1652170">
              <a:off x="67587" y="143633"/>
              <a:ext cx="706495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Quiz</a:t>
              </a:r>
            </a:p>
          </p:txBody>
        </p:sp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二元樹模型參數估計</a:t>
            </a:r>
          </a:p>
        </p:txBody>
      </p:sp>
      <p:sp>
        <p:nvSpPr>
          <p:cNvPr id="350" name="內容版面配置區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222222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服從幾何布朗運動的股價可以表示為</a:t>
            </a:r>
          </a:p>
          <a:p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>
              <a:defRPr>
                <a:solidFill>
                  <a:srgbClr val="222222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離散化後得到</a:t>
            </a:r>
          </a:p>
          <a:p>
            <a:pPr>
              <a:defRPr>
                <a:solidFill>
                  <a:srgbClr val="222222"/>
                </a:solidFill>
              </a:defRPr>
            </a:pPr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>
              <a:defRPr>
                <a:solidFill>
                  <a:srgbClr val="222222"/>
                </a:solidFill>
              </a:defRPr>
            </a:pPr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>
              <a:defRPr>
                <a:solidFill>
                  <a:srgbClr val="222222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對應二元樹上漲、下跌的股價，我們可以得到</a:t>
            </a:r>
          </a:p>
          <a:p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>
              <a:defRPr>
                <a:solidFill>
                  <a:srgbClr val="222222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亦即</a:t>
            </a:r>
          </a:p>
        </p:txBody>
      </p:sp>
      <p:pic>
        <p:nvPicPr>
          <p:cNvPr id="351" name="圖片 11" descr="圖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8650" y="2294608"/>
            <a:ext cx="2501900" cy="24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圖片 12" descr="圖片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1850" y="3394364"/>
            <a:ext cx="4635500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圖片 13" descr="圖片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14800" y="4614233"/>
            <a:ext cx="3149600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圖片 14" descr="圖片 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83100" y="5291616"/>
            <a:ext cx="2413000" cy="749301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投影片編號版面配置區 2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標題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兩期二元樹模型</a:t>
            </a:r>
          </a:p>
        </p:txBody>
      </p:sp>
      <p:sp>
        <p:nvSpPr>
          <p:cNvPr id="358" name="內容版面配置區 35"/>
          <p:cNvSpPr txBox="1">
            <a:spLocks noGrp="1"/>
          </p:cNvSpPr>
          <p:nvPr>
            <p:ph type="body" sz="half" idx="1"/>
          </p:nvPr>
        </p:nvSpPr>
        <p:spPr>
          <a:xfrm>
            <a:off x="461567" y="1601091"/>
            <a:ext cx="5786020" cy="4800601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仿照單期的模型，我們先算在第一個節點的歐式選擇權價值：</a:t>
            </a:r>
          </a:p>
          <a:p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進一步推算在起始節點的價值：</a:t>
            </a:r>
          </a:p>
        </p:txBody>
      </p:sp>
      <p:grpSp>
        <p:nvGrpSpPr>
          <p:cNvPr id="386" name="群組 38"/>
          <p:cNvGrpSpPr/>
          <p:nvPr/>
        </p:nvGrpSpPr>
        <p:grpSpPr>
          <a:xfrm>
            <a:off x="6643800" y="1286164"/>
            <a:ext cx="4988161" cy="4894761"/>
            <a:chOff x="0" y="0"/>
            <a:chExt cx="4988160" cy="4894760"/>
          </a:xfrm>
        </p:grpSpPr>
        <p:sp>
          <p:nvSpPr>
            <p:cNvPr id="359" name="矩形 37"/>
            <p:cNvSpPr/>
            <p:nvPr/>
          </p:nvSpPr>
          <p:spPr>
            <a:xfrm>
              <a:off x="-1" y="0"/>
              <a:ext cx="4603530" cy="4894761"/>
            </a:xfrm>
            <a:prstGeom prst="rect">
              <a:avLst/>
            </a:prstGeom>
            <a:solidFill>
              <a:srgbClr val="E8E4C0"/>
            </a:solidFill>
            <a:ln w="12700" cap="flat">
              <a:solidFill>
                <a:srgbClr val="D0C86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grpSp>
          <p:nvGrpSpPr>
            <p:cNvPr id="385" name="群組 27"/>
            <p:cNvGrpSpPr/>
            <p:nvPr/>
          </p:nvGrpSpPr>
          <p:grpSpPr>
            <a:xfrm>
              <a:off x="75164" y="133717"/>
              <a:ext cx="4912996" cy="4735401"/>
              <a:chOff x="0" y="0"/>
              <a:chExt cx="4912995" cy="4735401"/>
            </a:xfrm>
          </p:grpSpPr>
          <p:grpSp>
            <p:nvGrpSpPr>
              <p:cNvPr id="383" name="群組 25"/>
              <p:cNvGrpSpPr/>
              <p:nvPr/>
            </p:nvGrpSpPr>
            <p:grpSpPr>
              <a:xfrm>
                <a:off x="-1" y="78620"/>
                <a:ext cx="4393910" cy="4656782"/>
                <a:chOff x="0" y="0"/>
                <a:chExt cx="4393907" cy="4656780"/>
              </a:xfrm>
            </p:grpSpPr>
            <p:sp>
              <p:nvSpPr>
                <p:cNvPr id="360" name="object 6"/>
                <p:cNvSpPr txBox="1"/>
                <p:nvPr/>
              </p:nvSpPr>
              <p:spPr>
                <a:xfrm>
                  <a:off x="871596" y="4339280"/>
                  <a:ext cx="2802256" cy="3175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t">
                  <a:spAutoFit/>
                </a:bodyPr>
                <a:lstStyle>
                  <a:lvl1pPr indent="12700" algn="ctr">
                    <a:spcBef>
                      <a:spcPts val="100"/>
                    </a:spcBef>
                    <a:defRPr spc="-275">
                      <a:solidFill>
                        <a:srgbClr val="7030A0"/>
                      </a:solidFill>
                      <a:latin typeface="微軟正黑體"/>
                      <a:ea typeface="微軟正黑體"/>
                      <a:cs typeface="微軟正黑體"/>
                      <a:sym typeface="微軟正黑體"/>
                    </a:defRPr>
                  </a:lvl1pPr>
                </a:lstStyle>
                <a:p>
                  <a:r>
                    <a:t>股價的兩期二元樹模型</a:t>
                  </a:r>
                </a:p>
              </p:txBody>
            </p:sp>
            <p:sp>
              <p:nvSpPr>
                <p:cNvPr id="361" name="object 9"/>
                <p:cNvSpPr/>
                <p:nvPr/>
              </p:nvSpPr>
              <p:spPr>
                <a:xfrm>
                  <a:off x="831849" y="640169"/>
                  <a:ext cx="1333604" cy="6413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507" y="93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12699" cap="flat">
                  <a:solidFill>
                    <a:srgbClr val="22222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2" name="object 10"/>
                <p:cNvSpPr/>
                <p:nvPr/>
              </p:nvSpPr>
              <p:spPr>
                <a:xfrm>
                  <a:off x="2126043" y="616852"/>
                  <a:ext cx="85192" cy="68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8539" y="8201"/>
                      </a:lnTo>
                      <a:lnTo>
                        <a:pt x="8375" y="21600"/>
                      </a:lnTo>
                      <a:lnTo>
                        <a:pt x="21600" y="4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222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3" name="object 11"/>
                <p:cNvSpPr/>
                <p:nvPr/>
              </p:nvSpPr>
              <p:spPr>
                <a:xfrm>
                  <a:off x="2129903" y="22796"/>
                  <a:ext cx="1261289" cy="6334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503" y="97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12699" cap="flat">
                  <a:solidFill>
                    <a:srgbClr val="22222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4" name="object 12"/>
                <p:cNvSpPr/>
                <p:nvPr/>
              </p:nvSpPr>
              <p:spPr>
                <a:xfrm>
                  <a:off x="3351403" y="0"/>
                  <a:ext cx="85192" cy="682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44"/>
                      </a:lnTo>
                      <a:lnTo>
                        <a:pt x="8652" y="8116"/>
                      </a:lnTo>
                      <a:lnTo>
                        <a:pt x="8668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22222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5" name="object 13"/>
                <p:cNvSpPr/>
                <p:nvPr/>
              </p:nvSpPr>
              <p:spPr>
                <a:xfrm>
                  <a:off x="2224710" y="624814"/>
                  <a:ext cx="1254024" cy="6338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21502" y="2150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699" cap="flat">
                  <a:solidFill>
                    <a:srgbClr val="22222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6" name="object 14"/>
                <p:cNvSpPr/>
                <p:nvPr/>
              </p:nvSpPr>
              <p:spPr>
                <a:xfrm>
                  <a:off x="3438881" y="1213168"/>
                  <a:ext cx="85192" cy="683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8713" y="0"/>
                      </a:moveTo>
                      <a:lnTo>
                        <a:pt x="8668" y="13456"/>
                      </a:lnTo>
                      <a:lnTo>
                        <a:pt x="0" y="21484"/>
                      </a:lnTo>
                      <a:lnTo>
                        <a:pt x="21600" y="21600"/>
                      </a:lnTo>
                      <a:lnTo>
                        <a:pt x="8713" y="0"/>
                      </a:lnTo>
                      <a:close/>
                    </a:path>
                  </a:pathLst>
                </a:custGeom>
                <a:solidFill>
                  <a:srgbClr val="22222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7" name="object 15"/>
                <p:cNvSpPr/>
                <p:nvPr/>
              </p:nvSpPr>
              <p:spPr>
                <a:xfrm>
                  <a:off x="2187461" y="2009305"/>
                  <a:ext cx="1329970" cy="6261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21507" y="2150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699" cap="flat">
                  <a:solidFill>
                    <a:srgbClr val="22222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8" name="object 16"/>
                <p:cNvSpPr/>
                <p:nvPr/>
              </p:nvSpPr>
              <p:spPr>
                <a:xfrm>
                  <a:off x="3478225" y="2590153"/>
                  <a:ext cx="85167" cy="689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8230" y="0"/>
                      </a:moveTo>
                      <a:lnTo>
                        <a:pt x="8487" y="13344"/>
                      </a:lnTo>
                      <a:lnTo>
                        <a:pt x="0" y="21600"/>
                      </a:lnTo>
                      <a:lnTo>
                        <a:pt x="21600" y="20967"/>
                      </a:lnTo>
                      <a:lnTo>
                        <a:pt x="8230" y="0"/>
                      </a:lnTo>
                      <a:close/>
                    </a:path>
                  </a:pathLst>
                </a:custGeom>
                <a:solidFill>
                  <a:srgbClr val="22222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9" name="object 17"/>
                <p:cNvSpPr/>
                <p:nvPr/>
              </p:nvSpPr>
              <p:spPr>
                <a:xfrm>
                  <a:off x="831849" y="1281545"/>
                  <a:ext cx="1335038" cy="7186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21510" y="2151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699" cap="flat">
                  <a:solidFill>
                    <a:srgbClr val="22222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70" name="object 18"/>
                <p:cNvSpPr/>
                <p:nvPr/>
              </p:nvSpPr>
              <p:spPr>
                <a:xfrm>
                  <a:off x="2126462" y="1954645"/>
                  <a:ext cx="85154" cy="696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162" y="0"/>
                      </a:moveTo>
                      <a:lnTo>
                        <a:pt x="8837" y="13200"/>
                      </a:lnTo>
                      <a:lnTo>
                        <a:pt x="0" y="20805"/>
                      </a:lnTo>
                      <a:lnTo>
                        <a:pt x="21600" y="21600"/>
                      </a:lnTo>
                      <a:lnTo>
                        <a:pt x="9162" y="0"/>
                      </a:lnTo>
                      <a:close/>
                    </a:path>
                  </a:pathLst>
                </a:custGeom>
                <a:solidFill>
                  <a:srgbClr val="22222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71" name="object 19"/>
                <p:cNvSpPr/>
                <p:nvPr/>
              </p:nvSpPr>
              <p:spPr>
                <a:xfrm>
                  <a:off x="2191932" y="1285431"/>
                  <a:ext cx="1258355" cy="7219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1505" y="95"/>
                      </a:lnTo>
                      <a:lnTo>
                        <a:pt x="0" y="21600"/>
                      </a:lnTo>
                    </a:path>
                  </a:pathLst>
                </a:custGeom>
                <a:noFill/>
                <a:ln w="12699" cap="flat">
                  <a:solidFill>
                    <a:srgbClr val="22222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72" name="object 20"/>
                <p:cNvSpPr/>
                <p:nvPr/>
              </p:nvSpPr>
              <p:spPr>
                <a:xfrm>
                  <a:off x="3409290" y="1260158"/>
                  <a:ext cx="85065" cy="709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0" y="1480"/>
                      </a:lnTo>
                      <a:lnTo>
                        <a:pt x="9010" y="8655"/>
                      </a:lnTo>
                      <a:lnTo>
                        <a:pt x="9629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22222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73" name="object 21"/>
                <p:cNvSpPr/>
                <p:nvPr/>
              </p:nvSpPr>
              <p:spPr>
                <a:xfrm>
                  <a:off x="0" y="3392697"/>
                  <a:ext cx="4349458" cy="1"/>
                </a:xfrm>
                <a:prstGeom prst="line">
                  <a:avLst/>
                </a:prstGeom>
                <a:noFill/>
                <a:ln w="19062" cap="flat">
                  <a:solidFill>
                    <a:srgbClr val="22222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74" name="object 22"/>
                <p:cNvSpPr/>
                <p:nvPr/>
              </p:nvSpPr>
              <p:spPr>
                <a:xfrm>
                  <a:off x="4317644" y="3357741"/>
                  <a:ext cx="76265" cy="762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2" y="0"/>
                      </a:moveTo>
                      <a:lnTo>
                        <a:pt x="5413" y="10807"/>
                      </a:lnTo>
                      <a:lnTo>
                        <a:pt x="0" y="21600"/>
                      </a:lnTo>
                      <a:lnTo>
                        <a:pt x="21600" y="1083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22222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75" name="object 23"/>
                <p:cNvSpPr/>
                <p:nvPr/>
              </p:nvSpPr>
              <p:spPr>
                <a:xfrm flipH="1">
                  <a:off x="719530" y="3169374"/>
                  <a:ext cx="9869" cy="433122"/>
                </a:xfrm>
                <a:prstGeom prst="line">
                  <a:avLst/>
                </a:prstGeom>
                <a:noFill/>
                <a:ln w="12699" cap="flat">
                  <a:solidFill>
                    <a:srgbClr val="22222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76" name="object 24"/>
                <p:cNvSpPr/>
                <p:nvPr/>
              </p:nvSpPr>
              <p:spPr>
                <a:xfrm>
                  <a:off x="2111565" y="3198749"/>
                  <a:ext cx="2350" cy="389053"/>
                </a:xfrm>
                <a:prstGeom prst="line">
                  <a:avLst/>
                </a:prstGeom>
                <a:noFill/>
                <a:ln w="12699" cap="flat">
                  <a:solidFill>
                    <a:srgbClr val="22222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77" name="object 25"/>
                <p:cNvSpPr/>
                <p:nvPr/>
              </p:nvSpPr>
              <p:spPr>
                <a:xfrm>
                  <a:off x="3508680" y="3223019"/>
                  <a:ext cx="4255" cy="358191"/>
                </a:xfrm>
                <a:prstGeom prst="line">
                  <a:avLst/>
                </a:prstGeom>
                <a:noFill/>
                <a:ln w="12699" cap="flat">
                  <a:solidFill>
                    <a:srgbClr val="22222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78" name="object 26"/>
                <p:cNvSpPr txBox="1"/>
                <p:nvPr/>
              </p:nvSpPr>
              <p:spPr>
                <a:xfrm>
                  <a:off x="501649" y="3666359"/>
                  <a:ext cx="404496" cy="2159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t">
                  <a:spAutoFit/>
                </a:bodyPr>
                <a:lstStyle/>
                <a:p>
                  <a:pPr indent="12700">
                    <a:spcBef>
                      <a:spcPts val="100"/>
                    </a:spcBef>
                    <a:defRPr sz="1400" i="1">
                      <a:solidFill>
                        <a:srgbClr val="51515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:r>
                    <a:t>t </a:t>
                  </a:r>
                  <a:r>
                    <a:rPr i="0" spc="-215">
                      <a:latin typeface="DejaVu Sans"/>
                      <a:ea typeface="DejaVu Sans"/>
                      <a:cs typeface="DejaVu Sans"/>
                      <a:sym typeface="DejaVu Sans"/>
                    </a:rPr>
                    <a:t>=</a:t>
                  </a:r>
                  <a:r>
                    <a:rPr i="0" spc="-305">
                      <a:latin typeface="DejaVu Sans"/>
                      <a:ea typeface="DejaVu Sans"/>
                      <a:cs typeface="DejaVu Sans"/>
                      <a:sym typeface="DejaVu Sans"/>
                    </a:rPr>
                    <a:t> </a:t>
                  </a:r>
                  <a:r>
                    <a:rPr i="0" spc="-195">
                      <a:latin typeface="DejaVu Sans"/>
                      <a:ea typeface="DejaVu Sans"/>
                      <a:cs typeface="DejaVu Sans"/>
                      <a:sym typeface="DejaVu Sans"/>
                    </a:rPr>
                    <a:t>0</a:t>
                  </a:r>
                </a:p>
              </p:txBody>
            </p:sp>
            <p:sp>
              <p:nvSpPr>
                <p:cNvPr id="379" name="object 27"/>
                <p:cNvSpPr txBox="1"/>
                <p:nvPr/>
              </p:nvSpPr>
              <p:spPr>
                <a:xfrm>
                  <a:off x="1860549" y="3653659"/>
                  <a:ext cx="493396" cy="2159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t">
                  <a:spAutoFit/>
                </a:bodyPr>
                <a:lstStyle/>
                <a:p>
                  <a:pPr indent="12700">
                    <a:spcBef>
                      <a:spcPts val="100"/>
                    </a:spcBef>
                    <a:defRPr sz="1400" i="1">
                      <a:solidFill>
                        <a:srgbClr val="51515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:r>
                    <a:t>t </a:t>
                  </a:r>
                  <a:r>
                    <a:rPr i="0" spc="-215">
                      <a:latin typeface="DejaVu Sans"/>
                      <a:ea typeface="DejaVu Sans"/>
                      <a:cs typeface="DejaVu Sans"/>
                      <a:sym typeface="DejaVu Sans"/>
                    </a:rPr>
                    <a:t>=</a:t>
                  </a:r>
                  <a:r>
                    <a:rPr i="0" spc="-310">
                      <a:latin typeface="DejaVu Sans"/>
                      <a:ea typeface="DejaVu Sans"/>
                      <a:cs typeface="DejaVu Sans"/>
                      <a:sym typeface="DejaVu Sans"/>
                    </a:rPr>
                    <a:t> </a:t>
                  </a:r>
                  <a:r>
                    <a:rPr i="0" spc="25">
                      <a:latin typeface="DejaVu Sans"/>
                      <a:ea typeface="DejaVu Sans"/>
                      <a:cs typeface="DejaVu Sans"/>
                      <a:sym typeface="DejaVu Sans"/>
                    </a:rPr>
                    <a:t>Δ</a:t>
                  </a:r>
                  <a:r>
                    <a:rPr spc="25"/>
                    <a:t>t</a:t>
                  </a:r>
                </a:p>
              </p:txBody>
            </p:sp>
            <p:sp>
              <p:nvSpPr>
                <p:cNvPr id="380" name="object 28"/>
                <p:cNvSpPr txBox="1"/>
                <p:nvPr/>
              </p:nvSpPr>
              <p:spPr>
                <a:xfrm>
                  <a:off x="3194049" y="3653659"/>
                  <a:ext cx="582297" cy="2159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t">
                  <a:spAutoFit/>
                </a:bodyPr>
                <a:lstStyle/>
                <a:p>
                  <a:pPr indent="12700">
                    <a:spcBef>
                      <a:spcPts val="100"/>
                    </a:spcBef>
                    <a:defRPr sz="1400" i="1">
                      <a:solidFill>
                        <a:srgbClr val="51515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:r>
                    <a:t>t </a:t>
                  </a:r>
                  <a:r>
                    <a:rPr i="0" spc="-215">
                      <a:latin typeface="DejaVu Sans"/>
                      <a:ea typeface="DejaVu Sans"/>
                      <a:cs typeface="DejaVu Sans"/>
                      <a:sym typeface="DejaVu Sans"/>
                    </a:rPr>
                    <a:t>=</a:t>
                  </a:r>
                  <a:r>
                    <a:rPr i="0" spc="-300">
                      <a:latin typeface="DejaVu Sans"/>
                      <a:ea typeface="DejaVu Sans"/>
                      <a:cs typeface="DejaVu Sans"/>
                      <a:sym typeface="DejaVu Sans"/>
                    </a:rPr>
                    <a:t> </a:t>
                  </a:r>
                  <a:r>
                    <a:rPr i="0" spc="-50">
                      <a:latin typeface="DejaVu Sans"/>
                      <a:ea typeface="DejaVu Sans"/>
                      <a:cs typeface="DejaVu Sans"/>
                      <a:sym typeface="DejaVu Sans"/>
                    </a:rPr>
                    <a:t>2Δ</a:t>
                  </a:r>
                  <a:r>
                    <a:rPr spc="-50"/>
                    <a:t>t</a:t>
                  </a:r>
                </a:p>
              </p:txBody>
            </p:sp>
            <p:sp>
              <p:nvSpPr>
                <p:cNvPr id="381" name="object 29"/>
                <p:cNvSpPr txBox="1"/>
                <p:nvPr/>
              </p:nvSpPr>
              <p:spPr>
                <a:xfrm>
                  <a:off x="171449" y="1101974"/>
                  <a:ext cx="600711" cy="3114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t">
                  <a:spAutoFit/>
                </a:bodyPr>
                <a:lstStyle/>
                <a:p>
                  <a:pPr indent="12700">
                    <a:spcBef>
                      <a:spcPts val="100"/>
                    </a:spcBef>
                    <a:defRPr i="1" spc="-114">
                      <a:solidFill>
                        <a:srgbClr val="51515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:r>
                    <a:t>S</a:t>
                  </a:r>
                  <a:r>
                    <a:rPr i="0" spc="-172" baseline="-20000">
                      <a:latin typeface="DejaVu Sans"/>
                      <a:ea typeface="DejaVu Sans"/>
                      <a:cs typeface="DejaVu Sans"/>
                      <a:sym typeface="DejaVu Sans"/>
                    </a:rPr>
                    <a:t>0 </a:t>
                  </a:r>
                  <a:r>
                    <a:rPr i="0" spc="-279">
                      <a:latin typeface="DejaVu Sans"/>
                      <a:ea typeface="DejaVu Sans"/>
                      <a:cs typeface="DejaVu Sans"/>
                      <a:sym typeface="DejaVu Sans"/>
                    </a:rPr>
                    <a:t>=</a:t>
                  </a:r>
                  <a:r>
                    <a:rPr i="0" spc="-55">
                      <a:latin typeface="DejaVu Sans"/>
                      <a:ea typeface="DejaVu Sans"/>
                      <a:cs typeface="DejaVu Sans"/>
                      <a:sym typeface="DejaVu Sans"/>
                    </a:rPr>
                    <a:t> </a:t>
                  </a:r>
                  <a:r>
                    <a:rPr spc="0"/>
                    <a:t>x</a:t>
                  </a:r>
                </a:p>
              </p:txBody>
            </p:sp>
            <p:sp>
              <p:nvSpPr>
                <p:cNvPr id="382" name="object 31"/>
                <p:cNvSpPr txBox="1"/>
                <p:nvPr/>
              </p:nvSpPr>
              <p:spPr>
                <a:xfrm>
                  <a:off x="1809750" y="2105274"/>
                  <a:ext cx="2194562" cy="86112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t">
                  <a:spAutoFit/>
                </a:bodyPr>
                <a:lstStyle/>
                <a:p>
                  <a:pPr indent="12700">
                    <a:spcBef>
                      <a:spcPts val="100"/>
                    </a:spcBef>
                    <a:defRPr i="1" spc="-114">
                      <a:solidFill>
                        <a:srgbClr val="51515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:r>
                    <a:t>S</a:t>
                  </a:r>
                  <a:r>
                    <a:rPr i="0" spc="-172" baseline="-20000">
                      <a:latin typeface="DejaVu Sans"/>
                      <a:ea typeface="DejaVu Sans"/>
                      <a:cs typeface="DejaVu Sans"/>
                      <a:sym typeface="DejaVu Sans"/>
                    </a:rPr>
                    <a:t>1 </a:t>
                  </a:r>
                  <a:r>
                    <a:rPr i="0" spc="-279">
                      <a:latin typeface="DejaVu Sans"/>
                      <a:ea typeface="DejaVu Sans"/>
                      <a:cs typeface="DejaVu Sans"/>
                      <a:sym typeface="DejaVu Sans"/>
                    </a:rPr>
                    <a:t>=</a:t>
                  </a:r>
                  <a:r>
                    <a:rPr i="0" spc="5">
                      <a:latin typeface="DejaVu Sans"/>
                      <a:ea typeface="DejaVu Sans"/>
                      <a:cs typeface="DejaVu Sans"/>
                      <a:sym typeface="DejaVu Sans"/>
                    </a:rPr>
                    <a:t> </a:t>
                  </a:r>
                  <a:r>
                    <a:rPr spc="60"/>
                    <a:t>xd</a:t>
                  </a:r>
                </a:p>
                <a:p>
                  <a:pPr indent="1346200">
                    <a:spcBef>
                      <a:spcPts val="1800"/>
                    </a:spcBef>
                    <a:defRPr i="1" spc="-114">
                      <a:solidFill>
                        <a:srgbClr val="51515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:r>
                    <a:t>S</a:t>
                  </a:r>
                  <a:r>
                    <a:rPr i="0" spc="-172" baseline="-20000">
                      <a:latin typeface="DejaVu Sans"/>
                      <a:ea typeface="DejaVu Sans"/>
                      <a:cs typeface="DejaVu Sans"/>
                      <a:sym typeface="DejaVu Sans"/>
                    </a:rPr>
                    <a:t>2 </a:t>
                  </a:r>
                  <a:r>
                    <a:rPr i="0" spc="-279">
                      <a:latin typeface="DejaVu Sans"/>
                      <a:ea typeface="DejaVu Sans"/>
                      <a:cs typeface="DejaVu Sans"/>
                      <a:sym typeface="DejaVu Sans"/>
                    </a:rPr>
                    <a:t>=</a:t>
                  </a:r>
                  <a:r>
                    <a:rPr i="0" spc="-50">
                      <a:latin typeface="DejaVu Sans"/>
                      <a:ea typeface="DejaVu Sans"/>
                      <a:cs typeface="DejaVu Sans"/>
                      <a:sym typeface="DejaVu Sans"/>
                    </a:rPr>
                    <a:t> </a:t>
                  </a:r>
                  <a:r>
                    <a:rPr spc="80"/>
                    <a:t>xdd</a:t>
                  </a:r>
                </a:p>
              </p:txBody>
            </p:sp>
          </p:grpSp>
          <p:sp>
            <p:nvSpPr>
              <p:cNvPr id="384" name="object 31"/>
              <p:cNvSpPr txBox="1"/>
              <p:nvPr/>
            </p:nvSpPr>
            <p:spPr>
              <a:xfrm>
                <a:off x="1774836" y="0"/>
                <a:ext cx="3138160" cy="16902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indent="12700">
                  <a:spcBef>
                    <a:spcPts val="100"/>
                  </a:spcBef>
                  <a:defRPr i="1" spc="-114">
                    <a:solidFill>
                      <a:srgbClr val="51515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                                        S</a:t>
                </a:r>
                <a:r>
                  <a:rPr i="0" spc="-172" baseline="-20000">
                    <a:latin typeface="DejaVu Sans"/>
                    <a:ea typeface="DejaVu Sans"/>
                    <a:cs typeface="DejaVu Sans"/>
                    <a:sym typeface="DejaVu Sans"/>
                  </a:rPr>
                  <a:t>2 </a:t>
                </a:r>
                <a:r>
                  <a:rPr i="0" spc="-279">
                    <a:latin typeface="DejaVu Sans"/>
                    <a:ea typeface="DejaVu Sans"/>
                    <a:cs typeface="DejaVu Sans"/>
                    <a:sym typeface="DejaVu Sans"/>
                  </a:rPr>
                  <a:t>=</a:t>
                </a:r>
                <a:r>
                  <a:rPr i="0" spc="-50">
                    <a:latin typeface="DejaVu Sans"/>
                    <a:ea typeface="DejaVu Sans"/>
                    <a:cs typeface="DejaVu Sans"/>
                    <a:sym typeface="DejaVu Sans"/>
                  </a:rPr>
                  <a:t> </a:t>
                </a:r>
                <a:r>
                  <a:rPr spc="80"/>
                  <a:t>xuu</a:t>
                </a:r>
              </a:p>
              <a:p>
                <a:pPr indent="12700">
                  <a:spcBef>
                    <a:spcPts val="100"/>
                  </a:spcBef>
                  <a:defRPr i="1" spc="-114">
                    <a:solidFill>
                      <a:srgbClr val="51515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S</a:t>
                </a:r>
                <a:r>
                  <a:rPr i="0" spc="-172" baseline="-20000">
                    <a:latin typeface="DejaVu Sans"/>
                    <a:ea typeface="DejaVu Sans"/>
                    <a:cs typeface="DejaVu Sans"/>
                    <a:sym typeface="DejaVu Sans"/>
                  </a:rPr>
                  <a:t>1 </a:t>
                </a:r>
                <a:r>
                  <a:rPr i="0" spc="-279">
                    <a:latin typeface="DejaVu Sans"/>
                    <a:ea typeface="DejaVu Sans"/>
                    <a:cs typeface="DejaVu Sans"/>
                    <a:sym typeface="DejaVu Sans"/>
                  </a:rPr>
                  <a:t>=</a:t>
                </a:r>
                <a:r>
                  <a:rPr i="0" spc="5">
                    <a:latin typeface="DejaVu Sans"/>
                    <a:ea typeface="DejaVu Sans"/>
                    <a:cs typeface="DejaVu Sans"/>
                    <a:sym typeface="DejaVu Sans"/>
                  </a:rPr>
                  <a:t> </a:t>
                </a:r>
                <a:r>
                  <a:rPr spc="60"/>
                  <a:t>xu</a:t>
                </a:r>
              </a:p>
              <a:p>
                <a:pPr indent="1346200">
                  <a:spcBef>
                    <a:spcPts val="1800"/>
                  </a:spcBef>
                  <a:defRPr i="1" spc="-114">
                    <a:solidFill>
                      <a:srgbClr val="51515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spc="60"/>
              </a:p>
              <a:p>
                <a:pPr indent="1346200">
                  <a:spcBef>
                    <a:spcPts val="1800"/>
                  </a:spcBef>
                  <a:defRPr i="1" spc="-114">
                    <a:solidFill>
                      <a:srgbClr val="51515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          S</a:t>
                </a:r>
                <a:r>
                  <a:rPr i="0" spc="-172" baseline="-20000">
                    <a:latin typeface="DejaVu Sans"/>
                    <a:ea typeface="DejaVu Sans"/>
                    <a:cs typeface="DejaVu Sans"/>
                    <a:sym typeface="DejaVu Sans"/>
                  </a:rPr>
                  <a:t>2 </a:t>
                </a:r>
                <a:r>
                  <a:rPr i="0" spc="-279">
                    <a:latin typeface="DejaVu Sans"/>
                    <a:ea typeface="DejaVu Sans"/>
                    <a:cs typeface="DejaVu Sans"/>
                    <a:sym typeface="DejaVu Sans"/>
                  </a:rPr>
                  <a:t>=</a:t>
                </a:r>
                <a:r>
                  <a:rPr i="0" spc="-50">
                    <a:latin typeface="DejaVu Sans"/>
                    <a:ea typeface="DejaVu Sans"/>
                    <a:cs typeface="DejaVu Sans"/>
                    <a:sym typeface="DejaVu Sans"/>
                  </a:rPr>
                  <a:t> </a:t>
                </a:r>
                <a:r>
                  <a:rPr spc="80"/>
                  <a:t>xud</a:t>
                </a:r>
              </a:p>
            </p:txBody>
          </p:sp>
        </p:grpSp>
      </p:grpSp>
      <p:pic>
        <p:nvPicPr>
          <p:cNvPr id="387" name="圖片 30" descr="圖片 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297" y="2570962"/>
            <a:ext cx="4830559" cy="707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圖片 32" descr="圖片 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045" y="4297900"/>
            <a:ext cx="5932756" cy="154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投影片編號版面配置區 1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標題 1"/>
          <p:cNvSpPr txBox="1">
            <a:spLocks noGrp="1"/>
          </p:cNvSpPr>
          <p:nvPr>
            <p:ph type="title"/>
          </p:nvPr>
        </p:nvSpPr>
        <p:spPr>
          <a:xfrm>
            <a:off x="609600" y="1798627"/>
            <a:ext cx="10160000" cy="2996102"/>
          </a:xfrm>
          <a:prstGeom prst="rect">
            <a:avLst/>
          </a:prstGeom>
        </p:spPr>
        <p:txBody>
          <a:bodyPr/>
          <a:lstStyle/>
          <a:p>
            <a:pPr defTabSz="455674">
              <a:defRPr sz="40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伊藤公式 (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Ito’s Formula</a:t>
            </a:r>
            <a:r>
              <a:t>)</a:t>
            </a:r>
          </a:p>
        </p:txBody>
      </p:sp>
      <p:sp>
        <p:nvSpPr>
          <p:cNvPr id="392" name="投影片編號版面配置區 2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布朗運動的定義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5" name="內容版面配置區 2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>
                  <a:spcBef>
                    <a:spcPts val="600"/>
                  </a:spcBef>
                  <a:defRPr sz="2800"/>
                </a:pPr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考慮連續時間下的隨機過程。若隨機過程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400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sz="34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sz="3400" i="1">
                                    <a:solidFill>
                                      <a:srgbClr val="2F2B2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sz="3400" i="1">
                                    <a:solidFill>
                                      <a:srgbClr val="2F2B2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sz="3400" i="1">
                                    <a:solidFill>
                                      <a:srgbClr val="2F2B2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sz="3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3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≥0</m:t>
                        </m:r>
                      </m:sub>
                    </m:sSub>
                  </m:oMath>
                </a14:m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滿足下列性質，則此過程稱為韋納過程</a:t>
                </a:r>
                <a:r>
                  <a:t>(Wiener process)</a:t>
                </a:r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或是布朗運動。</a:t>
                </a:r>
              </a:p>
              <a:p>
                <a:pPr>
                  <a:defRPr sz="2800"/>
                </a:pPr>
                <a:endParaRPr>
                  <a:latin typeface="微軟正黑體"/>
                  <a:ea typeface="微軟正黑體"/>
                  <a:cs typeface="微軟正黑體"/>
                  <a:sym typeface="微軟正黑體"/>
                </a:endParaRPr>
              </a:p>
              <a:p>
                <a:pPr marL="925830" lvl="1" indent="-514350">
                  <a:spcBef>
                    <a:spcPts val="600"/>
                  </a:spcBef>
                  <a:buClr>
                    <a:schemeClr val="accent2"/>
                  </a:buClr>
                  <a:buFontTx/>
                  <a:buAutoNum type="arabicPeriod"/>
                  <a:defRPr sz="2800"/>
                </a:pPr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樣本路徑</a:t>
                </a:r>
                <a:r>
                  <a:t>(sample path)</a:t>
                </a:r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連續</a:t>
                </a:r>
              </a:p>
              <a:p>
                <a:pPr marL="925830" lvl="1" indent="-514350">
                  <a:spcBef>
                    <a:spcPts val="600"/>
                  </a:spcBef>
                  <a:buClr>
                    <a:schemeClr val="accent2"/>
                  </a:buClr>
                  <a:buFontTx/>
                  <a:buAutoNum type="arabicPeriod"/>
                  <a:defRPr sz="28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2850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28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sz="28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28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m:rPr>
                        <m:nor/>
                      </m:rPr>
                      <a:rPr sz="28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（起始位置為</m:t>
                    </m:r>
                    <m:r>
                      <m:rPr>
                        <m:nor/>
                      </m:rPr>
                      <a:rPr sz="28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 0</m:t>
                    </m:r>
                    <m:r>
                      <m:rPr>
                        <m:nor/>
                      </m:rPr>
                      <a:rPr sz="28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>
                  <a:latin typeface="微軟正黑體"/>
                  <a:ea typeface="微軟正黑體"/>
                  <a:cs typeface="微軟正黑體"/>
                  <a:sym typeface="微軟正黑體"/>
                </a:endParaRPr>
              </a:p>
              <a:p>
                <a:pPr marL="925830" lvl="1" indent="-514350">
                  <a:spcBef>
                    <a:spcPts val="600"/>
                  </a:spcBef>
                  <a:buClr>
                    <a:schemeClr val="accent2"/>
                  </a:buClr>
                  <a:buFontTx/>
                  <a:buAutoNum type="arabicPeriod"/>
                  <a:defRPr sz="28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3000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30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sz="30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30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sz="30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30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sz="30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sz="30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sz="30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sz="30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sz="30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30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sz="30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30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Calibri"/>
                  </a:rPr>
                  <a:t> for </a:t>
                </a:r>
                <a14:m>
                  <m:oMath xmlns:m="http://schemas.openxmlformats.org/officeDocument/2006/math">
                    <m:r>
                      <a:rPr sz="30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sz="30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30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sz="30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（增量服從常態分配）</a:t>
                </a:r>
              </a:p>
              <a:p>
                <a:pPr marL="925830" lvl="1" indent="-514350">
                  <a:spcBef>
                    <a:spcPts val="600"/>
                  </a:spcBef>
                  <a:buClr>
                    <a:schemeClr val="accent2"/>
                  </a:buClr>
                  <a:buFontTx/>
                  <a:buAutoNum type="arabicPeriod"/>
                  <a:defRPr sz="2800"/>
                </a:pPr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若</a:t>
                </a:r>
                <a14:m>
                  <m:oMath xmlns:m="http://schemas.openxmlformats.org/officeDocument/2006/math">
                    <m:r>
                      <a:rPr sz="3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sz="3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3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sz="3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3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sz="3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sz="3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sz="3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3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sz="34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3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sz="3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3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sz="34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3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sz="3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sz="3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sz="34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3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sz="3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sz="3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sz="34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3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sz="3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（兩時間上不重疊的增量是互為獨立的）</a:t>
                </a:r>
              </a:p>
            </p:txBody>
          </p:sp>
        </mc:Choice>
        <mc:Fallback>
          <p:sp>
            <p:nvSpPr>
              <p:cNvPr id="395" name="內容版面配置區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 rotWithShape="1">
                <a:blip r:embed="rId2"/>
                <a:stretch>
                  <a:fillRect l="-3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400"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伊藤公式</a:t>
            </a:r>
            <a:r>
              <a:t>(1/3)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8" name="內容版面配置區 2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609600" y="1600200"/>
                <a:ext cx="10160000" cy="262890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2400"/>
                </a:pPr>
                <a:endParaRPr/>
              </a:p>
              <a:p>
                <a:pPr>
                  <a:defRPr sz="2400"/>
                </a:pPr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假設兩個一維度的布朗運動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100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31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sz="31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sz="31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100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31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sz="31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sz="31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互為獨立，則：</a:t>
                </a:r>
              </a:p>
            </p:txBody>
          </p:sp>
        </mc:Choice>
        <mc:Fallback>
          <p:sp>
            <p:nvSpPr>
              <p:cNvPr id="398" name="內容版面配置區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609600" y="1600200"/>
                <a:ext cx="10160000" cy="2628900"/>
              </a:xfrm>
              <a:prstGeom prst="rect">
                <a:avLst/>
              </a:prstGeom>
              <a:blipFill rotWithShape="1">
                <a:blip r:embed="rId2"/>
                <a:stretch>
                  <a:fillRect l="-1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9" name="圖片 3" descr="圖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7383" y="2715830"/>
            <a:ext cx="9044434" cy="3391663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投影片編號版面配置區 4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02" name="內容版面配置區 2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>
                  <a:defRPr sz="2400"/>
                </a:pPr>
                <a:endParaRPr/>
              </a:p>
              <a:p>
                <a:pPr>
                  <a:defRPr sz="2400"/>
                </a:pPr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伊藤公式一</a:t>
                </a:r>
                <a:r>
                  <a:t>(Itô’s Formula I)</a:t>
                </a:r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：</a:t>
                </a:r>
                <a:r>
                  <a:t>	</a:t>
                </a:r>
              </a:p>
              <a:p>
                <a:pPr>
                  <a:defRPr sz="1400"/>
                </a:pPr>
                <a:endParaRPr/>
              </a:p>
              <a:p>
                <a:pPr marL="640080" lvl="1" indent="-228600">
                  <a:buClr>
                    <a:schemeClr val="accent2"/>
                  </a:buClr>
                  <a:defRPr sz="2400"/>
                </a:pPr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給定（無限可微分）函數</a:t>
                </a:r>
                <a14:m>
                  <m:oMath xmlns:m="http://schemas.openxmlformats.org/officeDocument/2006/math">
                    <m:r>
                      <a:rPr sz="30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30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0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sz="30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與布朗運動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100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31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sz="31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，則</a:t>
                </a:r>
              </a:p>
              <a:p>
                <a:pPr marL="0" indent="0">
                  <a:buSzTx/>
                  <a:buNone/>
                  <a:defRPr sz="2400">
                    <a:solidFill>
                      <a:srgbClr val="00B0F0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sz="25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5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5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5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5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sz="25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5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5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sz="25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5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25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sz="25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5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sz="25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25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′′(</m:t>
                      </m:r>
                      <m:sSub>
                        <m:sSubPr>
                          <m:ctrlPr>
                            <a:rPr sz="25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sz="25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sz="25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5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5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>
                  <a:latin typeface="微軟正黑體"/>
                  <a:ea typeface="微軟正黑體"/>
                  <a:cs typeface="微軟正黑體"/>
                  <a:sym typeface="微軟正黑體"/>
                </a:endParaRPr>
              </a:p>
              <a:p>
                <a:pPr marL="0" indent="0">
                  <a:buSzTx/>
                  <a:buNone/>
                  <a:defRPr sz="2400"/>
                </a:pPr>
                <a:endParaRPr>
                  <a:latin typeface="微軟正黑體"/>
                  <a:ea typeface="微軟正黑體"/>
                  <a:cs typeface="微軟正黑體"/>
                  <a:sym typeface="微軟正黑體"/>
                </a:endParaRPr>
              </a:p>
              <a:p>
                <a:pPr>
                  <a:defRPr sz="2400"/>
                </a:pPr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範例</a:t>
                </a:r>
                <a:r>
                  <a:t>2.3</a:t>
                </a:r>
                <a:r>
                  <a:rPr b="1">
                    <a:latin typeface="微軟正黑體"/>
                    <a:ea typeface="微軟正黑體"/>
                    <a:cs typeface="微軟正黑體"/>
                    <a:sym typeface="微軟正黑體"/>
                  </a:rPr>
                  <a:t>：</a:t>
                </a:r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使用伊藤公式計算 </a:t>
                </a:r>
                <a14:m>
                  <m:oMath xmlns:m="http://schemas.openxmlformats.org/officeDocument/2006/math">
                    <m:r>
                      <a:rPr sz="29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sz="29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sz="29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9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sz="29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sup>
                        <m:r>
                          <a:rPr sz="29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>
                  <a:latin typeface="微軟正黑體"/>
                  <a:ea typeface="微軟正黑體"/>
                  <a:cs typeface="微軟正黑體"/>
                  <a:sym typeface="微軟正黑體"/>
                </a:endParaRPr>
              </a:p>
              <a:p>
                <a:pPr marL="640080" lvl="1" indent="-228600">
                  <a:spcBef>
                    <a:spcPts val="400"/>
                  </a:spcBef>
                  <a:buClr>
                    <a:schemeClr val="accent2"/>
                  </a:buClr>
                  <a:defRPr sz="2400"/>
                </a:pPr>
                <a:endParaRPr>
                  <a:latin typeface="微軟正黑體"/>
                  <a:ea typeface="微軟正黑體"/>
                  <a:cs typeface="微軟正黑體"/>
                  <a:sym typeface="微軟正黑體"/>
                </a:endParaRPr>
              </a:p>
              <a:p>
                <a:pPr marL="640080" lvl="1" indent="-228600">
                  <a:buClr>
                    <a:schemeClr val="accent2"/>
                  </a:buClr>
                  <a:defRPr sz="2400"/>
                </a:pPr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解法：令</a:t>
                </a:r>
                <a14:m>
                  <m:oMath xmlns:m="http://schemas.openxmlformats.org/officeDocument/2006/math">
                    <m:r>
                      <a:rPr sz="29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sz="29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sz="29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sz="29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29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sz="29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sz="29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，應用公式一可得出</a:t>
                </a:r>
                <a14:m>
                  <m:oMath xmlns:m="http://schemas.openxmlformats.org/officeDocument/2006/math">
                    <m:r>
                      <a:rPr sz="29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sz="29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sz="29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9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sz="29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sup>
                        <m:r>
                          <a:rPr sz="29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sz="29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sz="29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29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sz="29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29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sz="29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29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sz="29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29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29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>
                  <a:latin typeface="微軟正黑體"/>
                  <a:ea typeface="微軟正黑體"/>
                  <a:cs typeface="微軟正黑體"/>
                  <a:sym typeface="微軟正黑體"/>
                </a:endParaRPr>
              </a:p>
            </p:txBody>
          </p:sp>
        </mc:Choice>
        <mc:Fallback>
          <p:sp>
            <p:nvSpPr>
              <p:cNvPr id="402" name="內容版面配置區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 rotWithShape="1">
                <a:blip r:embed="rId2"/>
                <a:stretch>
                  <a:fillRect l="-1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400"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伊藤公式</a:t>
            </a:r>
            <a:r>
              <a:t>(2/3)</a:t>
            </a:r>
          </a:p>
        </p:txBody>
      </p:sp>
      <p:sp>
        <p:nvSpPr>
          <p:cNvPr id="404" name="投影片編號版面配置區 1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標題 1"/>
          <p:cNvSpPr txBox="1">
            <a:spLocks noGrp="1"/>
          </p:cNvSpPr>
          <p:nvPr>
            <p:ph type="title"/>
          </p:nvPr>
        </p:nvSpPr>
        <p:spPr>
          <a:xfrm>
            <a:off x="609600" y="257808"/>
            <a:ext cx="10160000" cy="1143001"/>
          </a:xfrm>
          <a:prstGeom prst="rect">
            <a:avLst/>
          </a:prstGeom>
        </p:spPr>
        <p:txBody>
          <a:bodyPr/>
          <a:lstStyle/>
          <a:p>
            <a:pPr>
              <a:defRPr sz="4400"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伊藤公式一</a:t>
            </a:r>
            <a:r>
              <a:t>(Ito’s Formula Ⅰ)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證明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7" name="內容版面配置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97280" y="1845733"/>
                <a:ext cx="10058401" cy="4500314"/>
              </a:xfrm>
              <a:prstGeom prst="rect">
                <a:avLst/>
              </a:prstGeom>
            </p:spPr>
            <p:txBody>
              <a:bodyPr/>
              <a:lstStyle/>
              <a:p>
                <a:pPr marL="284606" indent="-189737" defTabSz="758951">
                  <a:lnSpc>
                    <a:spcPct val="90000"/>
                  </a:lnSpc>
                  <a:buFontTx/>
                  <a:buChar char="➢"/>
                  <a:defRPr sz="2407"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根據泰勒展開式，</a:t>
                </a:r>
                <a:br/>
                <a:r>
                  <a:t/>
                </a:r>
                <a:br/>
                <a14:m>
                  <m:oMath xmlns:m="http://schemas.openxmlformats.org/officeDocument/2006/math">
                    <m:r>
                      <a:rPr sz="29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r>
                      <a:rPr sz="29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sz="29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9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9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sz="29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sz="29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29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sz="29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9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9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sz="29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sz="29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+ⅆ</m:t>
                        </m:r>
                        <m:sSub>
                          <m:sSubPr>
                            <m:ctrlPr>
                              <a:rPr sz="29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9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sz="29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sz="29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sz="29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sz="29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9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9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sz="29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>
                    <a:latin typeface="Cambria Math"/>
                    <a:ea typeface="Cambria Math"/>
                    <a:cs typeface="Cambria Math"/>
                    <a:sym typeface="Cambria Math"/>
                  </a:rPr>
                  <a:t> </a:t>
                </a:r>
                <a:br>
                  <a:rPr>
                    <a:latin typeface="Cambria Math"/>
                    <a:ea typeface="Cambria Math"/>
                    <a:cs typeface="Cambria Math"/>
                    <a:sym typeface="Cambria Math"/>
                  </a:rPr>
                </a:br>
                <a:r>
                  <a:rPr>
                    <a:latin typeface="Cambria Math"/>
                    <a:ea typeface="Cambria Math"/>
                    <a:cs typeface="Cambria Math"/>
                    <a:sym typeface="Cambria Math"/>
                  </a:rPr>
                  <a:t/>
                </a:r>
                <a:br>
                  <a:rPr>
                    <a:latin typeface="Cambria Math"/>
                    <a:ea typeface="Cambria Math"/>
                    <a:cs typeface="Cambria Math"/>
                    <a:sym typeface="Cambria Math"/>
                  </a:rPr>
                </a:br>
                <a14:m>
                  <m:oMath xmlns:m="http://schemas.openxmlformats.org/officeDocument/2006/math">
                    <m:r>
                      <a:rPr sz="25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25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sz="2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sz="2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sz="25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55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5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sz="25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sz="25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sSub>
                      <m:sSubPr>
                        <m:ctrlPr>
                          <a:rPr sz="25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2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sz="2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25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sz="25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sz="2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sz="2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sz="25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sz="2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sz="2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sz="25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55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5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sz="25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sz="25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sz="255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sz="25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sSub>
                              <m:sSubPr>
                                <m:ctrlPr>
                                  <a:rPr sz="2550" i="1">
                                    <a:solidFill>
                                      <a:srgbClr val="2F2B2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sz="2550" i="1">
                                    <a:solidFill>
                                      <a:srgbClr val="2F2B2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sz="2550" i="1">
                                    <a:solidFill>
                                      <a:srgbClr val="2F2B2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sz="2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sz="25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25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sz="2550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255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sz="2550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sz="255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  <m:sSub>
                                  <m:sSubPr>
                                    <m:ctrlPr>
                                      <a:rPr sz="2550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5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sz="255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sz="255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br>
                  <a:rPr>
                    <a:latin typeface="+mj-lt"/>
                    <a:ea typeface="+mj-ea"/>
                    <a:cs typeface="+mj-cs"/>
                    <a:sym typeface="Calibri"/>
                  </a:rPr>
                </a:br>
                <a:r>
                  <a:rPr>
                    <a:latin typeface="+mj-lt"/>
                    <a:ea typeface="+mj-ea"/>
                    <a:cs typeface="+mj-cs"/>
                    <a:sym typeface="Calibri"/>
                  </a:rPr>
                  <a:t/>
                </a:r>
                <a:br>
                  <a:rPr>
                    <a:latin typeface="+mj-lt"/>
                    <a:ea typeface="+mj-ea"/>
                    <a:cs typeface="+mj-cs"/>
                    <a:sym typeface="Calibri"/>
                  </a:rPr>
                </a:br>
                <a14:m>
                  <m:oMath xmlns:m="http://schemas.openxmlformats.org/officeDocument/2006/math">
                    <m:r>
                      <a:rPr sz="26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26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sz="2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sz="2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sz="26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65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6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sz="26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sz="26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sSub>
                      <m:sSubPr>
                        <m:ctrlPr>
                          <a:rPr sz="26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2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sz="2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26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sz="26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sz="2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sz="2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sz="26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sz="2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sz="2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sz="26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65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6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sz="26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sz="26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r>
                      <a:rPr sz="26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sz="27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sz="27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sz="2750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sz="27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sz="27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br>
                  <a:rPr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</a:br>
                <a:r>
                  <a:rPr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  <a:t/>
                </a:r>
                <a:br>
                  <a:rPr>
                    <a:solidFill>
                      <a:srgbClr val="0070C0"/>
                    </a:solidFill>
                    <a:latin typeface="+mj-lt"/>
                    <a:ea typeface="+mj-ea"/>
                    <a:cs typeface="+mj-cs"/>
                    <a:sym typeface="Calibri"/>
                  </a:rPr>
                </a:br>
                <a14:m>
                  <m:oMath xmlns:m="http://schemas.openxmlformats.org/officeDocument/2006/math">
                    <m:r>
                      <a:rPr sz="26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26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sz="2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sz="2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sz="26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65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6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sz="26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sz="26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sSub>
                      <m:sSubPr>
                        <m:ctrlPr>
                          <a:rPr sz="26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2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sz="2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26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sz="26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sz="2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sz="2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sz="26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sz="2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sz="2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sz="26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65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6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sz="26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sz="26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r>
                      <a:rPr sz="26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endParaRPr sz="29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07" name="內容版面配置區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97280" y="1845733"/>
                <a:ext cx="10058401" cy="4500314"/>
              </a:xfrm>
              <a:prstGeom prst="rect">
                <a:avLst/>
              </a:prstGeom>
              <a:blipFill rotWithShape="1">
                <a:blip r:embed="rId2"/>
                <a:stretch>
                  <a:fillRect l="-121" t="-17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8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10" name="內容版面配置區 2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588873" lvl="1" indent="-210311" defTabSz="841247">
                  <a:buClr>
                    <a:schemeClr val="accent2"/>
                  </a:buClr>
                  <a:defRPr sz="2208"/>
                </a:pPr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給定函數</a:t>
                </a:r>
                <a14:m>
                  <m:oMath xmlns:m="http://schemas.openxmlformats.org/officeDocument/2006/math">
                    <m:r>
                      <a:rPr sz="30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30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0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30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30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sz="30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，布朗運動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850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28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sz="28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，與伊藤過程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900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29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29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，</a:t>
                </a:r>
                <a14:m>
                  <m:oMath xmlns:m="http://schemas.openxmlformats.org/officeDocument/2006/math">
                    <m:r>
                      <a:rPr sz="27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27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sz="27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27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27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27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27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sz="27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7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27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27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27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27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27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sz="27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sz="27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27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sz="27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7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27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27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27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27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27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sz="27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sz="27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27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sz="27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，</a:t>
                </a:r>
                <a:r>
                  <a:t>   </a:t>
                </a:r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則</a:t>
                </a:r>
              </a:p>
              <a:p>
                <a:pPr marL="0" indent="0" defTabSz="841247">
                  <a:buSzTx/>
                  <a:buNone/>
                  <a:defRPr sz="2208">
                    <a:solidFill>
                      <a:srgbClr val="00B0F0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3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𝑑𝑓</m:t>
                      </m:r>
                      <m:d>
                        <m:dPr>
                          <m:ctrlPr>
                            <a:rPr sz="23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2300" i="1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sz="23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sz="23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sz="23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3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sz="23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2300" i="1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sz="23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sz="23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sz="23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sz="23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23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sz="23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2300" i="1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sz="23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sz="23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sz="23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sz="23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3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23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sz="23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sz="2300" i="1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sz="23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sz="23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sz="2300" i="1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sz="23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sz="23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sz="23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2300" i="1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sz="23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sz="23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sz="23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23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3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23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3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sz="23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3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sz="23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>
                  <a:latin typeface="微軟正黑體"/>
                  <a:ea typeface="微軟正黑體"/>
                  <a:cs typeface="微軟正黑體"/>
                  <a:sym typeface="微軟正黑體"/>
                </a:endParaRPr>
              </a:p>
              <a:p>
                <a:pPr marL="315468" indent="-210311" defTabSz="841247">
                  <a:spcBef>
                    <a:spcPts val="400"/>
                  </a:spcBef>
                  <a:defRPr sz="2208"/>
                </a:pPr>
                <a:endParaRPr>
                  <a:latin typeface="微軟正黑體"/>
                  <a:ea typeface="微軟正黑體"/>
                  <a:cs typeface="微軟正黑體"/>
                  <a:sym typeface="微軟正黑體"/>
                </a:endParaRPr>
              </a:p>
              <a:p>
                <a:pPr marL="315468" indent="-210311" defTabSz="841247">
                  <a:defRPr sz="2208"/>
                </a:pPr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範例</a:t>
                </a:r>
                <a:r>
                  <a:t>2.4</a:t>
                </a:r>
                <a:r>
                  <a:rPr b="1">
                    <a:latin typeface="微軟正黑體"/>
                    <a:ea typeface="微軟正黑體"/>
                    <a:cs typeface="微軟正黑體"/>
                    <a:sym typeface="微軟正黑體"/>
                  </a:rPr>
                  <a:t>：</a:t>
                </a:r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令股價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150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31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sz="31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31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 服從</a:t>
                </a:r>
                <a14:m>
                  <m:oMath xmlns:m="http://schemas.openxmlformats.org/officeDocument/2006/math">
                    <m:r>
                      <a:rPr sz="27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sz="27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27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27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27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27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sz="27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27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27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27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sz="27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27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sz="27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27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27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sz="27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27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𝑑𝑊</m:t>
                        </m:r>
                      </m:e>
                      <m:sub>
                        <m:r>
                          <a:rPr sz="27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，計算折現後股價的動態行為，也就是</a:t>
                </a:r>
                <a14:m>
                  <m:oMath xmlns:m="http://schemas.openxmlformats.org/officeDocument/2006/math">
                    <m:r>
                      <a:rPr sz="26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sz="26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sz="2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sz="2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2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p>
                    </m:sSup>
                    <m:sSub>
                      <m:sSubPr>
                        <m:ctrlPr>
                          <a:rPr sz="26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2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2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2800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sz="28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sz="28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28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p>
                    </m:sSup>
                  </m:oMath>
                </a14:m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是折現因子</a:t>
                </a:r>
                <a:r>
                  <a:t>(discounting factor)</a:t>
                </a:r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。</a:t>
                </a:r>
              </a:p>
              <a:p>
                <a:pPr marL="588873" lvl="1" indent="-210311" defTabSz="841247">
                  <a:spcBef>
                    <a:spcPts val="400"/>
                  </a:spcBef>
                  <a:buClr>
                    <a:schemeClr val="accent2"/>
                  </a:buClr>
                  <a:defRPr sz="2208"/>
                </a:pPr>
                <a:endParaRPr>
                  <a:latin typeface="微軟正黑體"/>
                  <a:ea typeface="微軟正黑體"/>
                  <a:cs typeface="微軟正黑體"/>
                  <a:sym typeface="微軟正黑體"/>
                </a:endParaRPr>
              </a:p>
              <a:p>
                <a:pPr marL="588873" lvl="1" indent="-210311" defTabSz="841247">
                  <a:buClr>
                    <a:schemeClr val="accent2"/>
                  </a:buClr>
                  <a:defRPr sz="2208"/>
                </a:pPr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解法：令</a:t>
                </a:r>
                <a14:m>
                  <m:oMath xmlns:m="http://schemas.openxmlformats.org/officeDocument/2006/math">
                    <m:r>
                      <a:rPr sz="27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sz="27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sz="27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27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27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sz="27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27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sz="27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sz="27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27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p>
                    </m:sSup>
                    <m:r>
                      <a:rPr sz="27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，應用公式二可得出</a:t>
                </a:r>
              </a:p>
              <a:p>
                <a:pPr marL="0" lvl="1" indent="420623" defTabSz="841247">
                  <a:buSzTx/>
                  <a:buNone/>
                  <a:defRPr sz="2208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300" i="1">
                          <a:solidFill>
                            <a:srgbClr val="2F2B2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sz="2300" i="1">
                              <a:solidFill>
                                <a:srgbClr val="2F2B2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sz="2300" i="1">
                              <a:solidFill>
                                <a:srgbClr val="2F2B2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sz="2300" i="1">
                              <a:solidFill>
                                <a:srgbClr val="2F2B2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300" i="1">
                              <a:solidFill>
                                <a:srgbClr val="2F2B20"/>
                              </a:solidFill>
                              <a:latin typeface="Cambria Math" panose="02040503050406030204" pitchFamily="18" charset="0"/>
                            </a:rPr>
                            <m:t>𝑟𝑡</m:t>
                          </m:r>
                        </m:sup>
                      </m:sSup>
                      <m:sSub>
                        <m:sSubPr>
                          <m:ctrlPr>
                            <a:rPr sz="2300" i="1">
                              <a:solidFill>
                                <a:srgbClr val="2F2B2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sz="2300" i="1">
                              <a:solidFill>
                                <a:srgbClr val="2F2B2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sz="2300" i="1">
                              <a:solidFill>
                                <a:srgbClr val="2F2B2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300" i="1">
                          <a:solidFill>
                            <a:srgbClr val="2F2B2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300" i="1">
                          <a:solidFill>
                            <a:srgbClr val="2F2B2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sz="2300" i="1">
                              <a:solidFill>
                                <a:srgbClr val="2F2B2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sz="2300" i="1">
                              <a:solidFill>
                                <a:srgbClr val="2F2B2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sz="2300" i="1">
                              <a:solidFill>
                                <a:srgbClr val="2F2B2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2300" i="1">
                              <a:solidFill>
                                <a:srgbClr val="2F2B20"/>
                              </a:solidFill>
                              <a:latin typeface="Cambria Math" panose="02040503050406030204" pitchFamily="18" charset="0"/>
                            </a:rPr>
                            <m:t>𝑟𝑡</m:t>
                          </m:r>
                        </m:sup>
                      </m:sSup>
                      <m:sSub>
                        <m:sSubPr>
                          <m:ctrlPr>
                            <a:rPr sz="2300" i="1">
                              <a:solidFill>
                                <a:srgbClr val="2F2B2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sz="2300" i="1">
                              <a:solidFill>
                                <a:srgbClr val="2F2B2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sz="2300" i="1">
                              <a:solidFill>
                                <a:srgbClr val="2F2B2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sz="2300" i="1">
                              <a:solidFill>
                                <a:srgbClr val="2F2B2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sz="2300" i="1">
                              <a:solidFill>
                                <a:srgbClr val="2F2B20"/>
                              </a:solidFill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b>
                          <m:r>
                            <a:rPr sz="2300" i="1">
                              <a:solidFill>
                                <a:srgbClr val="2F2B2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r>
                  <a:t/>
                </a:r>
                <a:br/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由此隨機微分方程可看出，折現後的股價是平賭</a:t>
                </a:r>
                <a:r>
                  <a:rPr>
                    <a:latin typeface="+mj-lt"/>
                    <a:ea typeface="+mj-ea"/>
                    <a:cs typeface="+mj-cs"/>
                    <a:sym typeface="Calibri"/>
                  </a:rPr>
                  <a:t>(martingale)</a:t>
                </a:r>
                <a:r>
                  <a:rPr>
                    <a:latin typeface="微軟正黑體"/>
                    <a:ea typeface="微軟正黑體"/>
                    <a:cs typeface="微軟正黑體"/>
                    <a:sym typeface="微軟正黑體"/>
                  </a:rPr>
                  <a:t>。</a:t>
                </a:r>
                <a:endParaRPr sz="2400"/>
              </a:p>
            </p:txBody>
          </p:sp>
        </mc:Choice>
        <mc:Fallback>
          <p:sp>
            <p:nvSpPr>
              <p:cNvPr id="410" name="內容版面配置區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 rotWithShape="1">
                <a:blip r:embed="rId2"/>
                <a:stretch>
                  <a:fillRect l="-1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1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400"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伊藤公式二</a:t>
            </a:r>
            <a:r>
              <a:t> (3/3)</a:t>
            </a:r>
          </a:p>
        </p:txBody>
      </p:sp>
      <p:sp>
        <p:nvSpPr>
          <p:cNvPr id="412" name="投影片編號版面配置區 1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4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伊藤公式二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(Ito’s Formula Ⅱ)</a:t>
            </a:r>
            <a:r>
              <a:t>證明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5" name="內容版面配置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97280" y="1737359"/>
                <a:ext cx="10058401" cy="4637201"/>
              </a:xfrm>
              <a:prstGeom prst="rect">
                <a:avLst/>
              </a:prstGeom>
            </p:spPr>
            <p:txBody>
              <a:bodyPr/>
              <a:lstStyle/>
              <a:p>
                <a:pPr marL="270890" indent="-180594" defTabSz="722376">
                  <a:lnSpc>
                    <a:spcPct val="80000"/>
                  </a:lnSpc>
                  <a:buFontTx/>
                  <a:buChar char="➢"/>
                  <a:defRPr sz="2291">
                    <a:latin typeface="微軟正黑體"/>
                    <a:ea typeface="微軟正黑體"/>
                    <a:cs typeface="微軟正黑體"/>
                    <a:sym typeface="微軟正黑體"/>
                  </a:defRPr>
                </a:pPr>
                <a:r>
                  <a:t>根據泰勒展開式，</a:t>
                </a:r>
                <a:br/>
                <a14:m>
                  <m:oMath xmlns:m="http://schemas.openxmlformats.org/officeDocument/2006/math">
                    <m:r>
                      <a:rPr sz="27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r>
                      <a:rPr sz="27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sz="27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sz="27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27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sz="275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7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sz="27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sz="27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27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sz="27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75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7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sz="27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+ⅆ</m:t>
                            </m:r>
                            <m:r>
                              <a:rPr sz="27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sz="27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sz="27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sz="27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sz="27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+ⅆ</m:t>
                        </m:r>
                        <m:sSub>
                          <m:sSubPr>
                            <m:ctrlPr>
                              <a:rPr sz="275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7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sz="27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sz="27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sz="27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sz="27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sz="275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7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sz="27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sz="27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sz="27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>
                    <a:latin typeface="Cambria Math"/>
                    <a:ea typeface="Cambria Math"/>
                    <a:cs typeface="Cambria Math"/>
                    <a:sym typeface="Cambria Math"/>
                  </a:rPr>
                  <a:t> </a:t>
                </a:r>
                <a:br>
                  <a:rPr>
                    <a:latin typeface="Cambria Math"/>
                    <a:ea typeface="Cambria Math"/>
                    <a:cs typeface="Cambria Math"/>
                    <a:sym typeface="Cambria Math"/>
                  </a:rPr>
                </a:br>
                <a:r>
                  <a:rPr>
                    <a:latin typeface="Cambria Math"/>
                    <a:ea typeface="Cambria Math"/>
                    <a:cs typeface="Cambria Math"/>
                    <a:sym typeface="Cambria Math"/>
                  </a:rPr>
                  <a:t/>
                </a:r>
                <a:br>
                  <a:rPr>
                    <a:latin typeface="Cambria Math"/>
                    <a:ea typeface="Cambria Math"/>
                    <a:cs typeface="Cambria Math"/>
                    <a:sym typeface="Cambria Math"/>
                  </a:rPr>
                </a:br>
                <a14:m>
                  <m:oMath xmlns:m="http://schemas.openxmlformats.org/officeDocument/2006/math">
                    <m:r>
                      <a:rPr sz="2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sz="24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sz="24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sz="24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sz="2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r>
                      <a:rPr sz="2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2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sz="24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sz="24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sz="24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sz="2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sSub>
                      <m:sSubPr>
                        <m:ctrlPr>
                          <a:rPr sz="24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2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sz="24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sz="24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sz="24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sz="24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sz="24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sz="24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sz="24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sz="24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sz="24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sz="24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sz="24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sz="24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sz="24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sSub>
                              <m:sSubPr>
                                <m:ctrlPr>
                                  <a:rPr sz="2400" i="1">
                                    <a:solidFill>
                                      <a:srgbClr val="2F2B2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sz="2400" i="1">
                                    <a:solidFill>
                                      <a:srgbClr val="2F2B2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sz="2400" i="1">
                                    <a:solidFill>
                                      <a:srgbClr val="2F2B2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>
                    <a:latin typeface="Cambria Math"/>
                    <a:ea typeface="Cambria Math"/>
                    <a:cs typeface="Cambria Math"/>
                    <a:sym typeface="Cambria Math"/>
                  </a:rPr>
                  <a:t> </a:t>
                </a:r>
                <a:br>
                  <a:rPr>
                    <a:latin typeface="Cambria Math"/>
                    <a:ea typeface="Cambria Math"/>
                    <a:cs typeface="Cambria Math"/>
                    <a:sym typeface="Cambria Math"/>
                  </a:rPr>
                </a:br>
                <a:r>
                  <a:rPr>
                    <a:latin typeface="Cambria Math"/>
                    <a:ea typeface="Cambria Math"/>
                    <a:cs typeface="Cambria Math"/>
                    <a:sym typeface="Cambria Math"/>
                  </a:rPr>
                  <a:t/>
                </a:r>
                <a:br>
                  <a:rPr>
                    <a:latin typeface="Cambria Math"/>
                    <a:ea typeface="Cambria Math"/>
                    <a:cs typeface="Cambria Math"/>
                    <a:sym typeface="Cambria Math"/>
                  </a:rPr>
                </a:br>
                <a14:m>
                  <m:oMath xmlns:m="http://schemas.openxmlformats.org/officeDocument/2006/math">
                    <m:r>
                      <a:rPr sz="2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sz="24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sz="24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sz="24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sz="24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sz="24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sz="24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sz="2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r>
                      <a:rPr sz="2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2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sSub>
                      <m:sSubPr>
                        <m:ctrlPr>
                          <a:rPr sz="24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sz="2400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ⅆ</m:t>
                                </m:r>
                                <m:sSub>
                                  <m:sSubPr>
                                    <m:ctrlPr>
                                      <a:rPr sz="2400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sz="24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(ⅆ</m:t>
                        </m:r>
                        <m:r>
                          <a:rPr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sSub>
                              <m:sSubPr>
                                <m:ctrlPr>
                                  <a:rPr sz="2400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br>
                  <a:rPr>
                    <a:latin typeface="+mj-lt"/>
                    <a:ea typeface="+mj-ea"/>
                    <a:cs typeface="+mj-cs"/>
                    <a:sym typeface="Calibri"/>
                  </a:rPr>
                </a:br>
                <a:r>
                  <a:rPr>
                    <a:latin typeface="+mj-lt"/>
                    <a:ea typeface="+mj-ea"/>
                    <a:cs typeface="+mj-cs"/>
                    <a:sym typeface="Calibri"/>
                  </a:rPr>
                  <a:t/>
                </a:r>
                <a:br>
                  <a:rPr>
                    <a:latin typeface="+mj-lt"/>
                    <a:ea typeface="+mj-ea"/>
                    <a:cs typeface="+mj-cs"/>
                    <a:sym typeface="Calibri"/>
                  </a:rPr>
                </a:br>
                <a14:m>
                  <m:oMath xmlns:m="http://schemas.openxmlformats.org/officeDocument/2006/math">
                    <m:r>
                      <a:rPr sz="25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sz="25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sz="25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sz="25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sz="2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sz="25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r>
                      <a:rPr sz="25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25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sz="25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sz="25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sz="25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sz="2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sz="25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sSub>
                      <m:sSubPr>
                        <m:ctrlPr>
                          <a:rPr sz="25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25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sz="25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sz="25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sz="25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sz="2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sz="2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sz="25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sz="2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sz="2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sz="25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sz="25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sz="2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sz="25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sz="25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sz="2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ⅆ</m:t>
                            </m:r>
                            <m:sSub>
                              <m:sSubPr>
                                <m:ctrlPr>
                                  <a:rPr sz="2500" i="1">
                                    <a:solidFill>
                                      <a:srgbClr val="2F2B2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sz="2500" i="1">
                                    <a:solidFill>
                                      <a:srgbClr val="2F2B2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sz="2500" i="1">
                                    <a:solidFill>
                                      <a:srgbClr val="2F2B2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>
                    <a:latin typeface="Cambria Math"/>
                    <a:ea typeface="Cambria Math"/>
                    <a:cs typeface="Cambria Math"/>
                    <a:sym typeface="Cambria Math"/>
                  </a:rPr>
                  <a:t> </a:t>
                </a:r>
                <a:br>
                  <a:rPr>
                    <a:latin typeface="Cambria Math"/>
                    <a:ea typeface="Cambria Math"/>
                    <a:cs typeface="Cambria Math"/>
                    <a:sym typeface="Cambria Math"/>
                  </a:rPr>
                </a:br>
                <a:r>
                  <a:rPr>
                    <a:latin typeface="Cambria Math"/>
                    <a:ea typeface="Cambria Math"/>
                    <a:cs typeface="Cambria Math"/>
                    <a:sym typeface="Cambria Math"/>
                  </a:rPr>
                  <a:t/>
                </a:r>
                <a:br>
                  <a:rPr>
                    <a:latin typeface="Cambria Math"/>
                    <a:ea typeface="Cambria Math"/>
                    <a:cs typeface="Cambria Math"/>
                    <a:sym typeface="Cambria Math"/>
                  </a:rPr>
                </a:br>
                <a14:m>
                  <m:oMath xmlns:m="http://schemas.openxmlformats.org/officeDocument/2006/math">
                    <m:r>
                      <a:rPr sz="2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sz="24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sz="24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sz="24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sz="2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r>
                      <a:rPr sz="2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2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sz="24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sz="24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sz="24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sz="2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sSub>
                      <m:sSubPr>
                        <m:ctrlPr>
                          <a:rPr sz="24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24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24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sz="25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sz="25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sz="25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sz="2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sz="2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sz="25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sz="2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sz="2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sz="25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sz="25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2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sz="2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sz="25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sz="25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sz="25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sz="2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sz="2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sz="2500" i="1">
                                    <a:solidFill>
                                      <a:srgbClr val="2F2B2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sz="2500" i="1">
                                    <a:solidFill>
                                      <a:srgbClr val="2F2B2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sz="2500" i="1">
                                    <a:solidFill>
                                      <a:srgbClr val="2F2B2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sz="2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sz="30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r>
                      <a:rPr sz="30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sz="2900"/>
              </a:p>
            </p:txBody>
          </p:sp>
        </mc:Choice>
        <mc:Fallback>
          <p:sp>
            <p:nvSpPr>
              <p:cNvPr id="415" name="內容版面配置區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97280" y="1737359"/>
                <a:ext cx="10058401" cy="4637201"/>
              </a:xfrm>
              <a:prstGeom prst="rect">
                <a:avLst/>
              </a:prstGeom>
              <a:blipFill rotWithShape="1">
                <a:blip r:embed="rId2"/>
                <a:stretch>
                  <a:fillRect l="-121" t="-24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6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標題 1"/>
          <p:cNvSpPr txBox="1">
            <a:spLocks noGrp="1"/>
          </p:cNvSpPr>
          <p:nvPr>
            <p:ph type="title"/>
          </p:nvPr>
        </p:nvSpPr>
        <p:spPr>
          <a:xfrm>
            <a:off x="445476" y="274638"/>
            <a:ext cx="10324126" cy="1143001"/>
          </a:xfrm>
          <a:prstGeom prst="rect">
            <a:avLst/>
          </a:prstGeom>
        </p:spPr>
        <p:txBody>
          <a:bodyPr/>
          <a:lstStyle/>
          <a:p>
            <a:pPr defTabSz="576072">
              <a:defRPr sz="2772" spc="-63"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計量財務金融人才 </a:t>
            </a:r>
            <a:r>
              <a:t>QFFERS </a:t>
            </a:r>
            <a:br/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專業能力</a:t>
            </a:r>
          </a:p>
        </p:txBody>
      </p:sp>
      <p:sp>
        <p:nvSpPr>
          <p:cNvPr id="115" name="內容版面配置區 2"/>
          <p:cNvSpPr txBox="1">
            <a:spLocks noGrp="1"/>
          </p:cNvSpPr>
          <p:nvPr>
            <p:ph type="body" idx="1"/>
          </p:nvPr>
        </p:nvSpPr>
        <p:spPr>
          <a:xfrm>
            <a:off x="609600" y="1758462"/>
            <a:ext cx="10160000" cy="4642339"/>
          </a:xfrm>
          <a:prstGeom prst="rect">
            <a:avLst/>
          </a:prstGeom>
        </p:spPr>
        <p:txBody>
          <a:bodyPr/>
          <a:lstStyle/>
          <a:p>
            <a:pPr marL="306704" indent="-306704" defTabSz="403097">
              <a:spcBef>
                <a:spcPts val="600"/>
              </a:spcBef>
              <a:defRPr sz="24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新金融商品的開發與評價</a:t>
            </a:r>
          </a:p>
          <a:p>
            <a:pPr marL="306704" indent="-306704" defTabSz="403097">
              <a:spcBef>
                <a:spcPts val="600"/>
              </a:spcBef>
              <a:defRPr sz="24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投資組合的建置</a:t>
            </a:r>
          </a:p>
          <a:p>
            <a:pPr marL="306704" indent="-306704" defTabSz="403097">
              <a:spcBef>
                <a:spcPts val="600"/>
              </a:spcBef>
              <a:defRPr sz="24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風險管理</a:t>
            </a:r>
          </a:p>
          <a:p>
            <a:pPr marL="306704" indent="-306704" defTabSz="403097">
              <a:spcBef>
                <a:spcPts val="600"/>
              </a:spcBef>
              <a:defRPr sz="24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情境模擬、壓力測試、回溯測試</a:t>
            </a:r>
          </a:p>
          <a:p>
            <a:pPr marL="306704" indent="-306704" defTabSz="403097">
              <a:spcBef>
                <a:spcPts val="600"/>
              </a:spcBef>
              <a:defRPr sz="24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量化交易</a:t>
            </a:r>
          </a:p>
          <a:p>
            <a:pPr marL="306704" indent="-306704" defTabSz="403097">
              <a:spcBef>
                <a:spcPts val="600"/>
              </a:spcBef>
              <a:defRPr sz="24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資料庫使用</a:t>
            </a:r>
          </a:p>
          <a:p>
            <a:pPr marL="306704" indent="-306704" defTabSz="403097">
              <a:spcBef>
                <a:spcPts val="600"/>
              </a:spcBef>
              <a:defRPr sz="24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程式能力、數據分析</a:t>
            </a:r>
          </a:p>
          <a:p>
            <a:pPr marL="306704" indent="-306704" defTabSz="403097">
              <a:spcBef>
                <a:spcPts val="600"/>
              </a:spcBef>
              <a:defRPr sz="2400">
                <a:solidFill>
                  <a:srgbClr val="FF2600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金融科技</a:t>
            </a:r>
          </a:p>
        </p:txBody>
      </p:sp>
      <p:sp>
        <p:nvSpPr>
          <p:cNvPr id="116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+mn-lt"/>
                <a:ea typeface="+mn-ea"/>
                <a:cs typeface="+mn-cs"/>
                <a:sym typeface="Helvetica"/>
              </a:rPr>
              <a:t>範例</a:t>
            </a:r>
            <a:r>
              <a:t>2.4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計算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9" name="內容版面配置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97280" y="1737360"/>
                <a:ext cx="10058401" cy="4725664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spcBef>
                    <a:spcPts val="700"/>
                  </a:spcBef>
                  <a:buFontTx/>
                  <a:buChar char="➢"/>
                  <a:defRPr sz="32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33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sz="33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sz="33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33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33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sz="33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33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sz="33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sz="33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33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p>
                    </m:sSup>
                    <m:r>
                      <a:rPr sz="33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sz="33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sz="33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sz="33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33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sz="33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33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sz="33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sz="33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sz="33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sz="33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sz="33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33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p>
                    </m:sSup>
                    <m:r>
                      <a:rPr sz="33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sz="33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sz="33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sz="33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33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sz="33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sz="33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sz="33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33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sz="33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sz="33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33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p>
                    </m:sSup>
                    <m:r>
                      <a:rPr sz="33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sz="33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sz="335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sz="33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sz="33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sz="33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sz="33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sz="335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sz="33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sz="33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sz="33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:br>
                  <a:rPr>
                    <a:latin typeface="+mj-lt"/>
                    <a:ea typeface="+mj-ea"/>
                    <a:cs typeface="+mj-cs"/>
                    <a:sym typeface="Calibri"/>
                  </a:rPr>
                </a:br>
                <a:r>
                  <a:t>⇒</a:t>
                </a:r>
                <a:r>
                  <a:rPr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d>
                      <m:dPr>
                        <m:ctrlPr>
                          <a:rPr sz="35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5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sz="3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sz="3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sz="3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p>
                        </m:sSup>
                        <m:sSub>
                          <m:sSubPr>
                            <m:ctrlPr>
                              <a:rPr sz="350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3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sz="350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sz="35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sz="35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sz="35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sz="3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sz="3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3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p>
                    </m:sSup>
                    <m:sSub>
                      <m:sSubPr>
                        <m:ctrlPr>
                          <a:rPr sz="35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3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35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r>
                      <a:rPr sz="35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35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sz="35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sz="3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sz="3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3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p>
                    </m:sSup>
                    <m:r>
                      <a:rPr sz="35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sSub>
                      <m:sSubPr>
                        <m:ctrlPr>
                          <a:rPr sz="35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3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Calibri"/>
                  </a:rPr>
                  <a:t/>
                </a:r>
                <a:br>
                  <a:rPr>
                    <a:latin typeface="+mj-lt"/>
                    <a:ea typeface="+mj-ea"/>
                    <a:cs typeface="+mj-cs"/>
                    <a:sym typeface="Calibri"/>
                  </a:rPr>
                </a:br>
                <a14:m>
                  <m:oMath xmlns:m="http://schemas.openxmlformats.org/officeDocument/2006/math">
                    <m:r>
                      <a:rPr sz="35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sz="35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sz="35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sz="3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sz="3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3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p>
                    </m:sSup>
                    <m:sSub>
                      <m:sSubPr>
                        <m:ctrlPr>
                          <a:rPr sz="35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3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3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35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r>
                      <a:rPr sz="35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35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sz="35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sz="3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sz="3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3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p>
                    </m:sSup>
                    <m:d>
                      <m:dPr>
                        <m:ctrlPr>
                          <a:rPr sz="35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sz="3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sz="355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35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sz="35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sz="3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sz="3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3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sz="3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sz="355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35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sz="35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sz="35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sz="355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35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sz="35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Calibri"/>
                  </a:rPr>
                  <a:t/>
                </a:r>
                <a:br>
                  <a:rPr>
                    <a:latin typeface="+mj-lt"/>
                    <a:ea typeface="+mj-ea"/>
                    <a:cs typeface="+mj-cs"/>
                    <a:sym typeface="Calibri"/>
                  </a:rPr>
                </a:br>
                <a14:m>
                  <m:oMath xmlns:m="http://schemas.openxmlformats.org/officeDocument/2006/math">
                    <m:r>
                      <a:rPr sz="36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36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sz="3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sz="3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3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p>
                    </m:sSup>
                    <m:r>
                      <a:rPr sz="36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sSub>
                      <m:sSubPr>
                        <m:ctrlPr>
                          <a:rPr sz="36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3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3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36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ⅆ</m:t>
                    </m:r>
                    <m:sSub>
                      <m:sSubPr>
                        <m:ctrlPr>
                          <a:rPr sz="36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3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sz="36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Calibri"/>
                  </a:rPr>
                  <a:t/>
                </a:r>
                <a:br>
                  <a:rPr>
                    <a:latin typeface="+mj-lt"/>
                    <a:ea typeface="+mj-ea"/>
                    <a:cs typeface="+mj-cs"/>
                    <a:sym typeface="Calibri"/>
                  </a:rPr>
                </a:br>
                <a14:m>
                  <m:oMath xmlns:m="http://schemas.openxmlformats.org/officeDocument/2006/math">
                    <m:r>
                      <a:rPr sz="39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3500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sz="3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sz="3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3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𝑟𝑇</m:t>
                        </m:r>
                      </m:sup>
                    </m:sSup>
                    <m:sSub>
                      <m:sSubPr>
                        <m:ctrlPr>
                          <a:rPr sz="350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350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sz="350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450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sz="34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34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3450" i="1">
                        <a:solidFill>
                          <a:srgbClr val="2F2B2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sz="3450" i="1">
                            <a:solidFill>
                              <a:srgbClr val="2F2B20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sz="34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sz="34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sz="345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sz="34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ⅇ</m:t>
                            </m:r>
                          </m:e>
                          <m:sup>
                            <m:r>
                              <a:rPr sz="34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sz="34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𝑟𝑡</m:t>
                            </m:r>
                          </m:sup>
                        </m:sSup>
                        <m:r>
                          <a:rPr sz="34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sSub>
                          <m:sSubPr>
                            <m:ctrlPr>
                              <a:rPr sz="345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34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sz="34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sz="3450" i="1">
                            <a:solidFill>
                              <a:srgbClr val="2F2B20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sz="3450" i="1">
                                <a:solidFill>
                                  <a:srgbClr val="2F2B2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sz="34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sz="3450" i="1">
                                <a:solidFill>
                                  <a:srgbClr val="2F2B2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Calibri"/>
                  </a:rPr>
                  <a:t> </a:t>
                </a:r>
              </a:p>
            </p:txBody>
          </p:sp>
        </mc:Choice>
        <mc:Fallback>
          <p:sp>
            <p:nvSpPr>
              <p:cNvPr id="419" name="內容版面配置區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97280" y="1737360"/>
                <a:ext cx="10058401" cy="472566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0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標題 1"/>
          <p:cNvSpPr txBox="1">
            <a:spLocks noGrp="1"/>
          </p:cNvSpPr>
          <p:nvPr>
            <p:ph type="title"/>
          </p:nvPr>
        </p:nvSpPr>
        <p:spPr>
          <a:xfrm>
            <a:off x="609599" y="1798627"/>
            <a:ext cx="10861965" cy="2996102"/>
          </a:xfrm>
          <a:prstGeom prst="rect">
            <a:avLst/>
          </a:prstGeom>
        </p:spPr>
        <p:txBody>
          <a:bodyPr/>
          <a:lstStyle/>
          <a:p>
            <a:pPr defTabSz="455674">
              <a:defRPr sz="4000">
                <a:latin typeface="+mj-lt"/>
                <a:ea typeface="+mj-ea"/>
                <a:cs typeface="+mj-cs"/>
                <a:sym typeface="Calibri"/>
              </a:defRPr>
            </a:pPr>
            <a:r>
              <a:t>Black-Scholes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偏微分方程式</a:t>
            </a:r>
            <a:r>
              <a:t>: BS PDE</a:t>
            </a:r>
          </a:p>
        </p:txBody>
      </p:sp>
      <p:sp>
        <p:nvSpPr>
          <p:cNvPr id="423" name="投影片編號版面配置區 2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Black- Scholes PDE (1/4)</a:t>
            </a:r>
          </a:p>
        </p:txBody>
      </p:sp>
      <p:sp>
        <p:nvSpPr>
          <p:cNvPr id="426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indent="-342900">
              <a:defRPr>
                <a:solidFill>
                  <a:srgbClr val="222222"/>
                </a:solidFill>
              </a:defRPr>
            </a:pPr>
            <a:r>
              <a:t>Black-Scholes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模型是假設一個簡單的股票與現金存款賬戶</a:t>
            </a:r>
            <a:r>
              <a:t>(money market account)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所構成的經濟體系，其中的股價</a:t>
            </a:r>
            <a:r>
              <a:rPr i="1"/>
              <a:t>S</a:t>
            </a:r>
            <a:r>
              <a:rPr i="1" baseline="-20202"/>
              <a:t>t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服從</a:t>
            </a:r>
            <a:r>
              <a:rPr>
                <a:solidFill>
                  <a:srgbClr val="FF0000"/>
                </a:solidFill>
                <a:uFill>
                  <a:solidFill>
                    <a:srgbClr val="ED562B"/>
                  </a:solidFill>
                </a:uFill>
                <a:latin typeface="微軟正黑體"/>
                <a:ea typeface="微軟正黑體"/>
                <a:cs typeface="微軟正黑體"/>
                <a:sym typeface="微軟正黑體"/>
              </a:rPr>
              <a:t>幾何布朗運動</a:t>
            </a:r>
            <a:r>
              <a:rPr>
                <a:solidFill>
                  <a:srgbClr val="2F2B20"/>
                </a:solidFill>
                <a:uFill>
                  <a:solidFill>
                    <a:srgbClr val="ED562B"/>
                  </a:solidFill>
                </a:uFill>
                <a:latin typeface="微軟正黑體"/>
                <a:ea typeface="微軟正黑體"/>
                <a:cs typeface="微軟正黑體"/>
                <a:sym typeface="微軟正黑體"/>
              </a:rPr>
              <a:t>，</a:t>
            </a:r>
            <a:endParaRPr>
              <a:uFill>
                <a:solidFill>
                  <a:srgbClr val="ED562B"/>
                </a:solidFill>
              </a:uFill>
            </a:endParaRPr>
          </a:p>
          <a:p>
            <a:pPr>
              <a:defRPr sz="1200">
                <a:uFill>
                  <a:solidFill>
                    <a:srgbClr val="ED562B"/>
                  </a:solidFill>
                </a:uFill>
              </a:defRPr>
            </a:pPr>
            <a:endParaRPr>
              <a:uFill>
                <a:solidFill>
                  <a:srgbClr val="ED562B"/>
                </a:solidFill>
              </a:uFill>
            </a:endParaRPr>
          </a:p>
          <a:p>
            <a:pPr marL="0" indent="114300" algn="ctr">
              <a:buSzTx/>
              <a:buNone/>
              <a:defRPr i="1">
                <a:solidFill>
                  <a:srgbClr val="00B0F0"/>
                </a:solidFill>
              </a:defRPr>
            </a:pPr>
            <a:r>
              <a:t>dS</a:t>
            </a:r>
            <a:r>
              <a:rPr baseline="-20202"/>
              <a:t>t </a:t>
            </a:r>
            <a:r>
              <a:rPr i="0"/>
              <a:t>= </a:t>
            </a:r>
            <a:r>
              <a:t>μS</a:t>
            </a:r>
            <a:r>
              <a:rPr baseline="-20202"/>
              <a:t>t</a:t>
            </a:r>
            <a:r>
              <a:t>dt </a:t>
            </a:r>
            <a:r>
              <a:rPr i="0"/>
              <a:t>+ </a:t>
            </a:r>
            <a:r>
              <a:t>σS</a:t>
            </a:r>
            <a:r>
              <a:rPr baseline="-20202"/>
              <a:t>t</a:t>
            </a:r>
            <a:r>
              <a:t>dW</a:t>
            </a:r>
            <a:r>
              <a:rPr baseline="-20202"/>
              <a:t>t</a:t>
            </a:r>
            <a:r>
              <a:rPr i="0">
                <a:solidFill>
                  <a:srgbClr val="222222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，</a:t>
            </a:r>
          </a:p>
          <a:p>
            <a:pPr marL="0" indent="114300" algn="ctr">
              <a:buSzTx/>
              <a:buNone/>
              <a:defRPr sz="1400" u="sng">
                <a:solidFill>
                  <a:srgbClr val="ED562B"/>
                </a:solidFill>
                <a:uFill>
                  <a:solidFill>
                    <a:srgbClr val="ED562B"/>
                  </a:solidFill>
                </a:uFill>
              </a:defRPr>
            </a:pPr>
            <a:endParaRPr i="0">
              <a:solidFill>
                <a:srgbClr val="222222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marL="360363" indent="-360363">
              <a:spcBef>
                <a:spcPts val="2100"/>
              </a:spcBef>
              <a:defRPr>
                <a:solidFill>
                  <a:srgbClr val="222222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起始股價是 </a:t>
            </a:r>
            <a:r>
              <a:rPr i="1"/>
              <a:t>S</a:t>
            </a:r>
            <a:r>
              <a:rPr baseline="-20202"/>
              <a:t>0 </a:t>
            </a:r>
            <a:r>
              <a:t>= </a:t>
            </a:r>
            <a:r>
              <a:rPr i="1"/>
              <a:t>x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。</a:t>
            </a:r>
          </a:p>
          <a:p>
            <a:pPr marL="392113" indent="-392113">
              <a:spcBef>
                <a:spcPts val="2100"/>
              </a:spcBef>
              <a:defRPr>
                <a:solidFill>
                  <a:srgbClr val="222222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存款賬戶的價值  </a:t>
            </a:r>
            <a:r>
              <a:rPr i="1"/>
              <a:t>B</a:t>
            </a:r>
            <a:r>
              <a:rPr i="1" baseline="-20202"/>
              <a:t>t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服從一常微分⽅方程式  </a:t>
            </a:r>
            <a:r>
              <a:rPr i="1">
                <a:solidFill>
                  <a:srgbClr val="00B0F0"/>
                </a:solidFill>
              </a:rPr>
              <a:t>dB</a:t>
            </a:r>
            <a:r>
              <a:rPr i="1" baseline="-20202">
                <a:solidFill>
                  <a:srgbClr val="00B0F0"/>
                </a:solidFill>
              </a:rPr>
              <a:t>t </a:t>
            </a:r>
            <a:r>
              <a:rPr>
                <a:solidFill>
                  <a:srgbClr val="00B0F0"/>
                </a:solidFill>
              </a:rPr>
              <a:t>= </a:t>
            </a:r>
            <a:r>
              <a:rPr i="1">
                <a:solidFill>
                  <a:srgbClr val="00B0F0"/>
                </a:solidFill>
              </a:rPr>
              <a:t>rB</a:t>
            </a:r>
            <a:r>
              <a:rPr i="1" baseline="-20202">
                <a:solidFill>
                  <a:srgbClr val="00B0F0"/>
                </a:solidFill>
              </a:rPr>
              <a:t>t</a:t>
            </a:r>
            <a:r>
              <a:rPr i="1">
                <a:solidFill>
                  <a:srgbClr val="00B0F0"/>
                </a:solidFill>
              </a:rPr>
              <a:t>dt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</a:t>
            </a:r>
            <a:r>
              <a:rPr i="1"/>
              <a:t>B</a:t>
            </a:r>
            <a:r>
              <a:rPr baseline="-20202"/>
              <a:t>0 </a:t>
            </a:r>
            <a:r>
              <a:t>= 1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 因⽽ </a:t>
            </a:r>
            <a:r>
              <a:rPr i="1">
                <a:solidFill>
                  <a:srgbClr val="00B0F0"/>
                </a:solidFill>
              </a:rPr>
              <a:t>B</a:t>
            </a:r>
            <a:r>
              <a:rPr i="1" baseline="-20202">
                <a:solidFill>
                  <a:srgbClr val="00B0F0"/>
                </a:solidFill>
              </a:rPr>
              <a:t>t </a:t>
            </a:r>
            <a:r>
              <a:rPr>
                <a:solidFill>
                  <a:srgbClr val="00B0F0"/>
                </a:solidFill>
              </a:rPr>
              <a:t>= </a:t>
            </a:r>
            <a:r>
              <a:rPr i="1">
                <a:solidFill>
                  <a:srgbClr val="00B0F0"/>
                </a:solidFill>
              </a:rPr>
              <a:t>e</a:t>
            </a:r>
            <a:r>
              <a:rPr i="1" baseline="30303">
                <a:solidFill>
                  <a:srgbClr val="00B0F0"/>
                </a:solidFill>
              </a:rPr>
              <a:t>rt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。</a:t>
            </a:r>
          </a:p>
          <a:p>
            <a:pPr marL="360363" marR="5080" indent="-360363">
              <a:lnSpc>
                <a:spcPct val="137500"/>
              </a:lnSpc>
              <a:spcBef>
                <a:spcPts val="1400"/>
              </a:spcBef>
              <a:defRPr>
                <a:solidFill>
                  <a:srgbClr val="222222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無套利訂價理論 </a:t>
            </a:r>
            <a:r>
              <a:t>(no arbitrage pricing theory)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是基於衍生品的價值 </a:t>
            </a:r>
            <a:r>
              <a:rPr i="1"/>
              <a:t>P</a:t>
            </a:r>
            <a:r>
              <a:t>(</a:t>
            </a:r>
            <a:r>
              <a:rPr i="1"/>
              <a:t>t</a:t>
            </a:r>
            <a:r>
              <a:t>, </a:t>
            </a:r>
            <a:r>
              <a:rPr i="1"/>
              <a:t>S</a:t>
            </a:r>
            <a:r>
              <a:rPr i="1" baseline="-20202"/>
              <a:t>t</a:t>
            </a:r>
            <a:r>
              <a:t>)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，必須等同於某一投資組合的價值。</a:t>
            </a:r>
          </a:p>
        </p:txBody>
      </p:sp>
      <p:sp>
        <p:nvSpPr>
          <p:cNvPr id="427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3651" y="5157192"/>
            <a:ext cx="1647990" cy="624502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標題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Black- Scholes PDE (2/4)</a:t>
            </a:r>
          </a:p>
        </p:txBody>
      </p:sp>
      <p:sp>
        <p:nvSpPr>
          <p:cNvPr id="431" name="內容版面配置區 7"/>
          <p:cNvSpPr txBox="1">
            <a:spLocks noGrp="1"/>
          </p:cNvSpPr>
          <p:nvPr>
            <p:ph type="body" idx="1"/>
          </p:nvPr>
        </p:nvSpPr>
        <p:spPr>
          <a:xfrm>
            <a:off x="609600" y="1600199"/>
            <a:ext cx="10160000" cy="4565105"/>
          </a:xfrm>
          <a:prstGeom prst="rect">
            <a:avLst/>
          </a:prstGeom>
        </p:spPr>
        <p:txBody>
          <a:bodyPr/>
          <a:lstStyle/>
          <a:p>
            <a:pPr marL="270272" indent="-270272" defTabSz="685800">
              <a:spcBef>
                <a:spcPts val="0"/>
              </a:spcBef>
              <a:tabLst>
                <a:tab pos="3987800" algn="l"/>
              </a:tabLst>
              <a:defRPr sz="1650">
                <a:solidFill>
                  <a:srgbClr val="222222"/>
                </a:solidFill>
              </a:defRPr>
            </a:pPr>
            <a:r>
              <a:rPr dirty="0">
                <a:latin typeface="微軟正黑體"/>
                <a:ea typeface="微軟正黑體"/>
                <a:cs typeface="微軟正黑體"/>
                <a:sym typeface="微軟正黑體"/>
              </a:rPr>
              <a:t>在 </a:t>
            </a:r>
            <a:r>
              <a:rPr dirty="0"/>
              <a:t>Black-Scholes </a:t>
            </a:r>
            <a:r>
              <a:rPr dirty="0" err="1">
                <a:latin typeface="微軟正黑體"/>
                <a:ea typeface="微軟正黑體"/>
                <a:cs typeface="微軟正黑體"/>
                <a:sym typeface="微軟正黑體"/>
              </a:rPr>
              <a:t>模型的假設之下，</a:t>
            </a:r>
            <a:r>
              <a:rPr i="1" dirty="0" err="1"/>
              <a:t>P</a:t>
            </a:r>
            <a:r>
              <a:rPr dirty="0"/>
              <a:t>(</a:t>
            </a:r>
            <a:r>
              <a:rPr i="1" dirty="0"/>
              <a:t>t</a:t>
            </a:r>
            <a:r>
              <a:rPr dirty="0"/>
              <a:t>, </a:t>
            </a:r>
            <a:r>
              <a:rPr i="1" dirty="0"/>
              <a:t>S</a:t>
            </a:r>
            <a:r>
              <a:rPr i="1" baseline="-24936" dirty="0"/>
              <a:t>t</a:t>
            </a:r>
            <a:r>
              <a:rPr dirty="0"/>
              <a:t>) </a:t>
            </a:r>
            <a:r>
              <a:rPr dirty="0" err="1">
                <a:latin typeface="微軟正黑體"/>
                <a:ea typeface="微軟正黑體"/>
                <a:cs typeface="微軟正黑體"/>
                <a:sym typeface="微軟正黑體"/>
              </a:rPr>
              <a:t>由持有</a:t>
            </a:r>
            <a:r>
              <a:rPr dirty="0">
                <a:latin typeface="微軟正黑體"/>
                <a:ea typeface="微軟正黑體"/>
                <a:cs typeface="微軟正黑體"/>
                <a:sym typeface="微軟正黑體"/>
              </a:rPr>
              <a:t> </a:t>
            </a:r>
            <a:r>
              <a:rPr i="1" dirty="0"/>
              <a:t>α</a:t>
            </a:r>
            <a:r>
              <a:rPr i="1" baseline="-24936" dirty="0"/>
              <a:t>t </a:t>
            </a:r>
            <a:r>
              <a:rPr dirty="0" err="1">
                <a:latin typeface="微軟正黑體"/>
                <a:ea typeface="微軟正黑體"/>
                <a:cs typeface="微軟正黑體"/>
                <a:sym typeface="微軟正黑體"/>
              </a:rPr>
              <a:t>單位的股票與</a:t>
            </a:r>
            <a:r>
              <a:rPr dirty="0">
                <a:latin typeface="微軟正黑體"/>
                <a:ea typeface="微軟正黑體"/>
                <a:cs typeface="微軟正黑體"/>
                <a:sym typeface="微軟正黑體"/>
              </a:rPr>
              <a:t> </a:t>
            </a:r>
            <a:r>
              <a:rPr i="1" dirty="0"/>
              <a:t>β</a:t>
            </a:r>
            <a:r>
              <a:rPr i="1" baseline="-24936" dirty="0"/>
              <a:t>t </a:t>
            </a:r>
            <a:r>
              <a:rPr dirty="0" err="1">
                <a:latin typeface="微軟正黑體"/>
                <a:ea typeface="微軟正黑體"/>
                <a:cs typeface="微軟正黑體"/>
                <a:sym typeface="微軟正黑體"/>
              </a:rPr>
              <a:t>單位的現金賬戶所「複製</a:t>
            </a:r>
            <a:r>
              <a:rPr dirty="0"/>
              <a:t>(replication)</a:t>
            </a:r>
            <a:r>
              <a:rPr dirty="0">
                <a:latin typeface="微軟正黑體"/>
                <a:ea typeface="微軟正黑體"/>
                <a:cs typeface="微軟正黑體"/>
                <a:sym typeface="微軟正黑體"/>
              </a:rPr>
              <a:t>」</a:t>
            </a:r>
            <a:r>
              <a:rPr dirty="0" err="1">
                <a:latin typeface="微軟正黑體"/>
                <a:ea typeface="微軟正黑體"/>
                <a:cs typeface="微軟正黑體"/>
                <a:sym typeface="微軟正黑體"/>
              </a:rPr>
              <a:t>出來</a:t>
            </a:r>
            <a:r>
              <a:rPr dirty="0">
                <a:latin typeface="微軟正黑體"/>
                <a:ea typeface="微軟正黑體"/>
                <a:cs typeface="微軟正黑體"/>
                <a:sym typeface="微軟正黑體"/>
              </a:rPr>
              <a:t>：</a:t>
            </a:r>
          </a:p>
          <a:p>
            <a:pPr marL="270272" indent="-270272" defTabSz="685800">
              <a:spcBef>
                <a:spcPts val="0"/>
              </a:spcBef>
              <a:tabLst>
                <a:tab pos="3987800" algn="l"/>
              </a:tabLst>
              <a:defRPr sz="900" i="1">
                <a:solidFill>
                  <a:srgbClr val="222222"/>
                </a:solidFill>
              </a:defRPr>
            </a:pPr>
            <a:endParaRPr dirty="0"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marL="0" indent="0" algn="ctr" defTabSz="685800">
              <a:spcBef>
                <a:spcPts val="0"/>
              </a:spcBef>
              <a:buSzTx/>
              <a:buNone/>
              <a:tabLst>
                <a:tab pos="3987800" algn="l"/>
              </a:tabLst>
              <a:defRPr sz="1650" i="1">
                <a:solidFill>
                  <a:srgbClr val="FF0000"/>
                </a:solidFill>
              </a:defRPr>
            </a:pPr>
            <a:r>
              <a:rPr dirty="0"/>
              <a:t>α</a:t>
            </a:r>
            <a:r>
              <a:rPr baseline="-24936" dirty="0" err="1"/>
              <a:t>t</a:t>
            </a:r>
            <a:r>
              <a:rPr dirty="0" err="1"/>
              <a:t>S</a:t>
            </a:r>
            <a:r>
              <a:rPr baseline="-24936" dirty="0" err="1"/>
              <a:t>t</a:t>
            </a:r>
            <a:r>
              <a:rPr baseline="-24936" dirty="0"/>
              <a:t> </a:t>
            </a:r>
            <a:r>
              <a:rPr i="0" dirty="0"/>
              <a:t>+ </a:t>
            </a:r>
            <a:r>
              <a:rPr dirty="0"/>
              <a:t>β</a:t>
            </a:r>
            <a:r>
              <a:rPr baseline="-24936" dirty="0" err="1"/>
              <a:t>t</a:t>
            </a:r>
            <a:r>
              <a:rPr dirty="0" err="1"/>
              <a:t>e</a:t>
            </a:r>
            <a:r>
              <a:rPr baseline="29737" dirty="0" err="1"/>
              <a:t>rt</a:t>
            </a:r>
            <a:r>
              <a:rPr baseline="29737" dirty="0"/>
              <a:t> </a:t>
            </a:r>
            <a:r>
              <a:rPr i="0" dirty="0"/>
              <a:t>= </a:t>
            </a:r>
            <a:r>
              <a:rPr dirty="0"/>
              <a:t>P</a:t>
            </a:r>
            <a:r>
              <a:rPr i="0" baseline="-11888" dirty="0"/>
              <a:t>(</a:t>
            </a:r>
            <a:r>
              <a:rPr dirty="0"/>
              <a:t>t</a:t>
            </a:r>
            <a:r>
              <a:rPr i="0" dirty="0"/>
              <a:t>, </a:t>
            </a:r>
            <a:r>
              <a:rPr dirty="0"/>
              <a:t>S</a:t>
            </a:r>
            <a:r>
              <a:rPr baseline="-24936" dirty="0"/>
              <a:t>t</a:t>
            </a:r>
            <a:r>
              <a:rPr i="0" baseline="-11888" dirty="0"/>
              <a:t>)           </a:t>
            </a:r>
            <a:r>
              <a:rPr i="0" dirty="0">
                <a:solidFill>
                  <a:srgbClr val="222222"/>
                </a:solidFill>
              </a:rPr>
              <a:t>(2-1)</a:t>
            </a:r>
          </a:p>
          <a:p>
            <a:pPr marL="0" indent="0" algn="ctr" defTabSz="685800">
              <a:spcBef>
                <a:spcPts val="0"/>
              </a:spcBef>
              <a:buSzTx/>
              <a:buNone/>
              <a:tabLst>
                <a:tab pos="3987800" algn="l"/>
              </a:tabLst>
              <a:defRPr sz="900"/>
            </a:pPr>
            <a:endParaRPr i="0" dirty="0">
              <a:solidFill>
                <a:srgbClr val="222222"/>
              </a:solidFill>
            </a:endParaRPr>
          </a:p>
          <a:p>
            <a:pPr marL="294084" marR="3810" indent="-294084" defTabSz="685800">
              <a:lnSpc>
                <a:spcPct val="137500"/>
              </a:lnSpc>
              <a:spcBef>
                <a:spcPts val="0"/>
              </a:spcBef>
              <a:defRPr sz="1650">
                <a:solidFill>
                  <a:srgbClr val="222222"/>
                </a:solidFill>
              </a:defRPr>
            </a:pPr>
            <a:r>
              <a:rPr dirty="0" err="1">
                <a:latin typeface="微軟正黑體"/>
                <a:ea typeface="微軟正黑體"/>
                <a:cs typeface="微軟正黑體"/>
                <a:sym typeface="微軟正黑體"/>
              </a:rPr>
              <a:t>否則存在套利利機會。在</a:t>
            </a:r>
            <a:r>
              <a:rPr dirty="0" err="1">
                <a:solidFill>
                  <a:srgbClr val="00B0F0"/>
                </a:solidFill>
                <a:uFill>
                  <a:solidFill>
                    <a:srgbClr val="ED562B"/>
                  </a:solidFill>
                </a:uFill>
                <a:latin typeface="微軟正黑體"/>
                <a:ea typeface="微軟正黑體"/>
                <a:cs typeface="微軟正黑體"/>
                <a:sym typeface="微軟正黑體"/>
              </a:rPr>
              <a:t>自我融資</a:t>
            </a:r>
            <a:r>
              <a:rPr dirty="0" err="1">
                <a:latin typeface="微軟正黑體"/>
                <a:ea typeface="微軟正黑體"/>
                <a:cs typeface="微軟正黑體"/>
                <a:sym typeface="微軟正黑體"/>
              </a:rPr>
              <a:t>的假設條件下，應⽤</a:t>
            </a:r>
            <a:r>
              <a:rPr dirty="0" err="1">
                <a:solidFill>
                  <a:srgbClr val="00B0F0"/>
                </a:solidFill>
                <a:uFill>
                  <a:solidFill>
                    <a:srgbClr val="ED562B"/>
                  </a:solidFill>
                </a:uFill>
                <a:latin typeface="微軟正黑體"/>
                <a:ea typeface="微軟正黑體"/>
                <a:cs typeface="微軟正黑體"/>
                <a:sym typeface="微軟正黑體"/>
              </a:rPr>
              <a:t>伊藤引理</a:t>
            </a:r>
            <a:r>
              <a:rPr dirty="0" err="1">
                <a:latin typeface="微軟正黑體"/>
                <a:ea typeface="微軟正黑體"/>
                <a:cs typeface="微軟正黑體"/>
                <a:sym typeface="微軟正黑體"/>
              </a:rPr>
              <a:t>於</a:t>
            </a:r>
            <a:r>
              <a:rPr dirty="0">
                <a:latin typeface="微軟正黑體"/>
                <a:ea typeface="微軟正黑體"/>
                <a:cs typeface="微軟正黑體"/>
                <a:sym typeface="微軟正黑體"/>
              </a:rPr>
              <a:t> 式 </a:t>
            </a:r>
            <a:r>
              <a:rPr dirty="0"/>
              <a:t>(2-1)</a:t>
            </a:r>
            <a:r>
              <a:rPr dirty="0">
                <a:latin typeface="微軟正黑體"/>
                <a:ea typeface="微軟正黑體"/>
                <a:cs typeface="微軟正黑體"/>
                <a:sym typeface="微軟正黑體"/>
              </a:rPr>
              <a:t>，</a:t>
            </a:r>
            <a:r>
              <a:rPr dirty="0" err="1">
                <a:latin typeface="微軟正黑體"/>
                <a:ea typeface="微軟正黑體"/>
                <a:cs typeface="微軟正黑體"/>
                <a:sym typeface="微軟正黑體"/>
              </a:rPr>
              <a:t>可以導出</a:t>
            </a:r>
            <a:r>
              <a:rPr dirty="0">
                <a:latin typeface="微軟正黑體"/>
                <a:ea typeface="微軟正黑體"/>
                <a:cs typeface="微軟正黑體"/>
                <a:sym typeface="微軟正黑體"/>
              </a:rPr>
              <a:t>：                    </a:t>
            </a:r>
            <a:endParaRPr lang="en-US" dirty="0"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marL="0" marR="3810" indent="0" defTabSz="685800">
              <a:lnSpc>
                <a:spcPct val="137500"/>
              </a:lnSpc>
              <a:spcBef>
                <a:spcPts val="0"/>
              </a:spcBef>
              <a:buNone/>
              <a:defRPr sz="1650">
                <a:solidFill>
                  <a:srgbClr val="222222"/>
                </a:solidFill>
              </a:defRPr>
            </a:pPr>
            <a:r>
              <a:rPr lang="zh-TW" altLang="en-US" dirty="0" smtClean="0">
                <a:latin typeface="微軟正黑體"/>
                <a:ea typeface="微軟正黑體"/>
                <a:sym typeface="微軟正黑體"/>
              </a:rPr>
              <a:t>                                                          </a:t>
            </a:r>
            <a:r>
              <a:rPr baseline="-11888" dirty="0" smtClean="0"/>
              <a:t>(</a:t>
            </a:r>
            <a:r>
              <a:rPr i="1" dirty="0"/>
              <a:t>α</a:t>
            </a:r>
            <a:r>
              <a:rPr i="1" baseline="-24936" dirty="0" err="1"/>
              <a:t>t</a:t>
            </a:r>
            <a:r>
              <a:rPr i="1" dirty="0" err="1"/>
              <a:t>μS</a:t>
            </a:r>
            <a:r>
              <a:rPr i="1" baseline="-24936" dirty="0" err="1"/>
              <a:t>t</a:t>
            </a:r>
            <a:r>
              <a:rPr i="1" baseline="-24936" dirty="0"/>
              <a:t> </a:t>
            </a:r>
            <a:r>
              <a:rPr dirty="0"/>
              <a:t>+ </a:t>
            </a:r>
            <a:r>
              <a:rPr i="1" dirty="0"/>
              <a:t>β</a:t>
            </a:r>
            <a:r>
              <a:rPr i="1" baseline="-24936" dirty="0" err="1"/>
              <a:t>t</a:t>
            </a:r>
            <a:r>
              <a:rPr i="1" dirty="0" err="1"/>
              <a:t>re</a:t>
            </a:r>
            <a:r>
              <a:rPr i="1" baseline="29737" dirty="0" err="1"/>
              <a:t>rt</a:t>
            </a:r>
            <a:r>
              <a:rPr baseline="-11888" dirty="0"/>
              <a:t>) </a:t>
            </a:r>
            <a:r>
              <a:rPr i="1" dirty="0" err="1"/>
              <a:t>dt</a:t>
            </a:r>
            <a:r>
              <a:rPr i="1" dirty="0"/>
              <a:t> </a:t>
            </a:r>
            <a:r>
              <a:rPr dirty="0"/>
              <a:t>+ </a:t>
            </a:r>
            <a:r>
              <a:rPr i="1" dirty="0"/>
              <a:t>α</a:t>
            </a:r>
            <a:r>
              <a:rPr i="1" baseline="-24936" dirty="0" err="1"/>
              <a:t>t</a:t>
            </a:r>
            <a:r>
              <a:rPr i="1" dirty="0" err="1"/>
              <a:t>σS</a:t>
            </a:r>
            <a:r>
              <a:rPr i="1" baseline="-24936" dirty="0" err="1"/>
              <a:t>t</a:t>
            </a:r>
            <a:r>
              <a:rPr i="1" dirty="0" err="1"/>
              <a:t>dW</a:t>
            </a:r>
            <a:r>
              <a:rPr i="1" baseline="-24936" dirty="0" err="1"/>
              <a:t>t</a:t>
            </a:r>
            <a:r>
              <a:rPr i="1" baseline="-24936" dirty="0"/>
              <a:t>                    </a:t>
            </a:r>
            <a:endParaRPr lang="en-US" i="1" baseline="-24936" dirty="0" smtClean="0"/>
          </a:p>
          <a:p>
            <a:pPr marL="0" marR="3810" indent="0" defTabSz="685800">
              <a:lnSpc>
                <a:spcPct val="137500"/>
              </a:lnSpc>
              <a:spcBef>
                <a:spcPts val="0"/>
              </a:spcBef>
              <a:buNone/>
              <a:defRPr sz="1650">
                <a:solidFill>
                  <a:srgbClr val="222222"/>
                </a:solidFill>
              </a:defRPr>
            </a:pPr>
            <a:endParaRPr lang="en-US" i="1" baseline="-24936" dirty="0"/>
          </a:p>
          <a:p>
            <a:pPr marL="0" marR="3810" indent="0" defTabSz="685800">
              <a:lnSpc>
                <a:spcPct val="137500"/>
              </a:lnSpc>
              <a:spcBef>
                <a:spcPts val="0"/>
              </a:spcBef>
              <a:buNone/>
              <a:defRPr sz="1650">
                <a:solidFill>
                  <a:srgbClr val="222222"/>
                </a:solidFill>
              </a:defRPr>
            </a:pPr>
            <a:r>
              <a:rPr lang="zh-TW" altLang="en-US" i="1" baseline="-24936" dirty="0" smtClean="0"/>
              <a:t>                                                                                                                                                                                                                   </a:t>
            </a:r>
            <a:r>
              <a:rPr dirty="0" smtClean="0"/>
              <a:t>(</a:t>
            </a:r>
            <a:r>
              <a:rPr dirty="0"/>
              <a:t>2-2)</a:t>
            </a:r>
          </a:p>
          <a:p>
            <a:pPr marL="294084" marR="3810" indent="-294084" defTabSz="685800">
              <a:lnSpc>
                <a:spcPct val="137500"/>
              </a:lnSpc>
              <a:spcBef>
                <a:spcPts val="0"/>
              </a:spcBef>
              <a:defRPr sz="1650">
                <a:solidFill>
                  <a:srgbClr val="222222"/>
                </a:solidFill>
              </a:defRPr>
            </a:pPr>
            <a:endParaRPr dirty="0"/>
          </a:p>
          <a:p>
            <a:pPr marL="294084" marR="3810" indent="-294084" defTabSz="685800">
              <a:lnSpc>
                <a:spcPct val="137500"/>
              </a:lnSpc>
              <a:spcBef>
                <a:spcPts val="0"/>
              </a:spcBef>
              <a:defRPr sz="1650">
                <a:solidFill>
                  <a:srgbClr val="222222"/>
                </a:solidFill>
              </a:defRPr>
            </a:pPr>
            <a:endParaRPr dirty="0"/>
          </a:p>
          <a:p>
            <a:pPr marL="294084" marR="3810" indent="-294084" defTabSz="685800">
              <a:lnSpc>
                <a:spcPct val="137500"/>
              </a:lnSpc>
              <a:spcBef>
                <a:spcPts val="0"/>
              </a:spcBef>
              <a:defRPr sz="1650">
                <a:solidFill>
                  <a:srgbClr val="22222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rPr dirty="0" err="1"/>
              <a:t>其中，所有關於</a:t>
            </a:r>
            <a:r>
              <a:rPr spc="150" dirty="0"/>
              <a:t> </a:t>
            </a:r>
            <a:r>
              <a:rPr dirty="0"/>
              <a:t>P</a:t>
            </a:r>
            <a:r>
              <a:rPr spc="150" dirty="0"/>
              <a:t> </a:t>
            </a:r>
            <a:r>
              <a:rPr dirty="0" err="1"/>
              <a:t>的偏微分都是在變數</a:t>
            </a:r>
            <a:r>
              <a:rPr spc="150" dirty="0"/>
              <a:t> </a:t>
            </a:r>
            <a:r>
              <a:rPr spc="-75" baseline="-11888" dirty="0"/>
              <a:t>(</a:t>
            </a:r>
            <a:r>
              <a:rPr spc="-75" dirty="0"/>
              <a:t>t,</a:t>
            </a:r>
            <a:r>
              <a:rPr spc="-225" dirty="0"/>
              <a:t> </a:t>
            </a:r>
            <a:r>
              <a:rPr spc="-75" dirty="0"/>
              <a:t>S</a:t>
            </a:r>
            <a:r>
              <a:rPr spc="-75" baseline="-24936" dirty="0"/>
              <a:t>t</a:t>
            </a:r>
            <a:r>
              <a:rPr baseline="-24936" dirty="0"/>
              <a:t> </a:t>
            </a:r>
            <a:r>
              <a:rPr spc="-225" dirty="0"/>
              <a:t>=</a:t>
            </a:r>
            <a:r>
              <a:rPr spc="-75" dirty="0"/>
              <a:t> </a:t>
            </a:r>
            <a:r>
              <a:rPr dirty="0"/>
              <a:t>x</a:t>
            </a:r>
            <a:r>
              <a:rPr baseline="-11888" dirty="0"/>
              <a:t>) </a:t>
            </a:r>
            <a:r>
              <a:rPr dirty="0" err="1"/>
              <a:t>上計算，將上</a:t>
            </a:r>
            <a:r>
              <a:rPr dirty="0"/>
              <a:t> </a:t>
            </a:r>
            <a:r>
              <a:rPr spc="-225" dirty="0" err="1"/>
              <a:t>式中等號兩邊</a:t>
            </a:r>
            <a:r>
              <a:rPr spc="-150" dirty="0"/>
              <a:t> </a:t>
            </a:r>
            <a:r>
              <a:rPr dirty="0" err="1"/>
              <a:t>dW</a:t>
            </a:r>
            <a:r>
              <a:rPr baseline="-24936" dirty="0" err="1"/>
              <a:t>t</a:t>
            </a:r>
            <a:r>
              <a:rPr baseline="-24936" dirty="0"/>
              <a:t> </a:t>
            </a:r>
            <a:r>
              <a:rPr dirty="0" err="1"/>
              <a:t>的係數相等，我們可以得到</a:t>
            </a:r>
            <a:r>
              <a:rPr dirty="0"/>
              <a:t>：</a:t>
            </a:r>
          </a:p>
          <a:p>
            <a:pPr marL="294084" marR="3810" indent="-294084" defTabSz="685800">
              <a:lnSpc>
                <a:spcPct val="137500"/>
              </a:lnSpc>
              <a:spcBef>
                <a:spcPts val="0"/>
              </a:spcBef>
              <a:defRPr sz="525">
                <a:solidFill>
                  <a:srgbClr val="22222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endParaRPr dirty="0"/>
          </a:p>
          <a:p>
            <a:pPr marL="0" marR="3810" indent="0" defTabSz="685800">
              <a:lnSpc>
                <a:spcPct val="137500"/>
              </a:lnSpc>
              <a:spcBef>
                <a:spcPts val="0"/>
              </a:spcBef>
              <a:buSzTx/>
              <a:buNone/>
              <a:defRPr sz="1650">
                <a:solidFill>
                  <a:srgbClr val="22222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rPr dirty="0"/>
              <a:t>                                                                                          </a:t>
            </a:r>
            <a:r>
              <a:rPr lang="zh-TW" altLang="en-US" dirty="0" smtClean="0"/>
              <a:t>                </a:t>
            </a:r>
            <a:r>
              <a:rPr dirty="0" smtClean="0">
                <a:latin typeface="+mj-lt"/>
                <a:ea typeface="+mj-ea"/>
                <a:cs typeface="+mj-cs"/>
                <a:sym typeface="Calibri"/>
              </a:rPr>
              <a:t>(</a:t>
            </a:r>
            <a:r>
              <a:rPr dirty="0">
                <a:latin typeface="+mj-lt"/>
                <a:ea typeface="+mj-ea"/>
                <a:cs typeface="+mj-cs"/>
                <a:sym typeface="Calibri"/>
              </a:rPr>
              <a:t>2-3)</a:t>
            </a:r>
          </a:p>
        </p:txBody>
      </p:sp>
      <p:pic>
        <p:nvPicPr>
          <p:cNvPr id="43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9656" y="3413463"/>
            <a:ext cx="4127501" cy="647701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投影片編號版面配置區 1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3640" y="4024888"/>
            <a:ext cx="7404719" cy="738579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標題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Black- Scholes PDE (3/4)</a:t>
            </a:r>
          </a:p>
        </p:txBody>
      </p:sp>
      <p:sp>
        <p:nvSpPr>
          <p:cNvPr id="437" name="內容版面配置區 6"/>
          <p:cNvSpPr txBox="1">
            <a:spLocks noGrp="1"/>
          </p:cNvSpPr>
          <p:nvPr>
            <p:ph type="body" sz="half" idx="1"/>
          </p:nvPr>
        </p:nvSpPr>
        <p:spPr>
          <a:xfrm>
            <a:off x="609600" y="1600199"/>
            <a:ext cx="10160000" cy="2242129"/>
          </a:xfrm>
          <a:prstGeom prst="rect">
            <a:avLst/>
          </a:prstGeom>
        </p:spPr>
        <p:txBody>
          <a:bodyPr/>
          <a:lstStyle/>
          <a:p>
            <a:pPr marL="386619" indent="-386619" defTabSz="905255">
              <a:spcBef>
                <a:spcPts val="0"/>
              </a:spcBef>
              <a:tabLst>
                <a:tab pos="5257800" algn="l"/>
              </a:tabLst>
              <a:defRPr sz="2178">
                <a:solidFill>
                  <a:srgbClr val="222222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使得透過式</a:t>
            </a:r>
            <a:r>
              <a:t> (2-1)</a:t>
            </a:r>
            <a:r>
              <a:rPr spc="-99"/>
              <a:t>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得到     </a:t>
            </a:r>
          </a:p>
          <a:p>
            <a:pPr marL="14145" indent="-226313" defTabSz="905255">
              <a:spcBef>
                <a:spcPts val="0"/>
              </a:spcBef>
              <a:tabLst>
                <a:tab pos="5257800" algn="l"/>
              </a:tabLst>
              <a:defRPr sz="1386">
                <a:solidFill>
                  <a:srgbClr val="222222"/>
                </a:solidFill>
              </a:defRPr>
            </a:pPr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marL="0" indent="0" algn="ctr" defTabSz="905255">
              <a:spcBef>
                <a:spcPts val="0"/>
              </a:spcBef>
              <a:buSzTx/>
              <a:buNone/>
              <a:tabLst>
                <a:tab pos="5257800" algn="l"/>
              </a:tabLst>
              <a:defRPr sz="2178" i="1">
                <a:solidFill>
                  <a:srgbClr val="222222"/>
                </a:solidFill>
              </a:defRPr>
            </a:pPr>
            <a:r>
              <a:t>β</a:t>
            </a:r>
            <a:r>
              <a:rPr baseline="-20345"/>
              <a:t>t </a:t>
            </a:r>
            <a:r>
              <a:rPr i="0"/>
              <a:t>= </a:t>
            </a:r>
            <a:r>
              <a:rPr i="0" baseline="-20982"/>
              <a:t>(</a:t>
            </a:r>
            <a:r>
              <a:t>P</a:t>
            </a:r>
            <a:r>
              <a:rPr i="0" baseline="-10460"/>
              <a:t>(</a:t>
            </a:r>
            <a:r>
              <a:t>t</a:t>
            </a:r>
            <a:r>
              <a:rPr i="0"/>
              <a:t>, </a:t>
            </a:r>
            <a:r>
              <a:t>S</a:t>
            </a:r>
            <a:r>
              <a:rPr baseline="-20345"/>
              <a:t>t</a:t>
            </a:r>
            <a:r>
              <a:rPr i="0" baseline="-10460"/>
              <a:t>) </a:t>
            </a:r>
            <a:r>
              <a:rPr i="0"/>
              <a:t>− </a:t>
            </a:r>
            <a:r>
              <a:t>α</a:t>
            </a:r>
            <a:r>
              <a:rPr baseline="-20345"/>
              <a:t>t</a:t>
            </a:r>
            <a:r>
              <a:t>S</a:t>
            </a:r>
            <a:r>
              <a:rPr baseline="-20345"/>
              <a:t>t</a:t>
            </a:r>
            <a:r>
              <a:rPr i="0" baseline="-20982"/>
              <a:t>)</a:t>
            </a:r>
            <a:r>
              <a:t>e</a:t>
            </a:r>
            <a:r>
              <a:rPr i="0" baseline="30285"/>
              <a:t>−</a:t>
            </a:r>
            <a:r>
              <a:rPr baseline="30285"/>
              <a:t>rt            </a:t>
            </a:r>
            <a:r>
              <a:rPr i="0"/>
              <a:t>(2-4)</a:t>
            </a:r>
          </a:p>
          <a:p>
            <a:pPr marL="388191" marR="5029" indent="-388191" defTabSz="905255">
              <a:lnSpc>
                <a:spcPct val="137500"/>
              </a:lnSpc>
              <a:spcBef>
                <a:spcPts val="1800"/>
              </a:spcBef>
              <a:defRPr sz="2178">
                <a:solidFill>
                  <a:srgbClr val="222222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將 </a:t>
            </a:r>
            <a:r>
              <a:t>(2-3)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與 </a:t>
            </a:r>
            <a:r>
              <a:t>(2-4)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的結果代入 </a:t>
            </a:r>
            <a:r>
              <a:t>(2-2)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中，再讓等號兩邊 </a:t>
            </a:r>
            <a:r>
              <a:rPr i="1"/>
              <a:t>dt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項的係數相等可以得到：</a:t>
            </a:r>
          </a:p>
        </p:txBody>
      </p:sp>
      <p:sp>
        <p:nvSpPr>
          <p:cNvPr id="438" name="投影片編號版面配置區 1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8666" y="5048353"/>
            <a:ext cx="4741867" cy="790312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標題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Black- Scholes PDE (4/4)</a:t>
            </a:r>
          </a:p>
        </p:txBody>
      </p:sp>
      <p:sp>
        <p:nvSpPr>
          <p:cNvPr id="442" name="內容版面配置區 7"/>
          <p:cNvSpPr txBox="1">
            <a:spLocks noGrp="1"/>
          </p:cNvSpPr>
          <p:nvPr>
            <p:ph type="body" idx="1"/>
          </p:nvPr>
        </p:nvSpPr>
        <p:spPr>
          <a:xfrm>
            <a:off x="609600" y="1600199"/>
            <a:ext cx="10160000" cy="3448155"/>
          </a:xfrm>
          <a:prstGeom prst="rect">
            <a:avLst/>
          </a:prstGeom>
        </p:spPr>
        <p:txBody>
          <a:bodyPr/>
          <a:lstStyle/>
          <a:p>
            <a:pPr marL="331533" marR="4673" indent="-331533" defTabSz="841247">
              <a:lnSpc>
                <a:spcPct val="137500"/>
              </a:lnSpc>
              <a:spcBef>
                <a:spcPts val="0"/>
              </a:spcBef>
              <a:defRPr sz="2024">
                <a:solidFill>
                  <a:srgbClr val="222222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此⽅方程式對任何股價</a:t>
            </a:r>
            <a:r>
              <a:rPr i="1"/>
              <a:t>S</a:t>
            </a:r>
            <a:r>
              <a:rPr i="1" baseline="-21436"/>
              <a:t>t </a:t>
            </a:r>
            <a:r>
              <a:t>&gt; 0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</a:t>
            </a:r>
            <a:r>
              <a:t>0 ≤ </a:t>
            </a:r>
            <a:r>
              <a:rPr i="1"/>
              <a:t>t </a:t>
            </a:r>
            <a:r>
              <a:t>&lt; </a:t>
            </a:r>
            <a:r>
              <a:rPr i="1"/>
              <a:t>T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都成立 （按：數學上嚴謹的說法是 </a:t>
            </a:r>
            <a:r>
              <a:rPr>
                <a:solidFill>
                  <a:srgbClr val="FF0000"/>
                </a:solidFill>
              </a:rPr>
              <a:t>almost surely</a:t>
            </a:r>
            <a:r>
              <a:t>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。</a:t>
            </a:r>
          </a:p>
          <a:p>
            <a:pPr marL="331533" marR="4673" indent="-331533" defTabSz="841247">
              <a:lnSpc>
                <a:spcPct val="137500"/>
              </a:lnSpc>
              <a:spcBef>
                <a:spcPts val="0"/>
              </a:spcBef>
              <a:defRPr sz="1288">
                <a:solidFill>
                  <a:srgbClr val="222222"/>
                </a:solidFill>
              </a:defRPr>
            </a:pPr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marL="331533" marR="4673" indent="-331533" defTabSz="841247">
              <a:lnSpc>
                <a:spcPct val="137500"/>
              </a:lnSpc>
              <a:spcBef>
                <a:spcPts val="0"/>
              </a:spcBef>
              <a:defRPr sz="2024">
                <a:solidFill>
                  <a:srgbClr val="222222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因此，以變數 </a:t>
            </a:r>
            <a:r>
              <a:rPr i="1"/>
              <a:t>x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代表 </a:t>
            </a:r>
            <a:r>
              <a:rPr i="1"/>
              <a:t>S</a:t>
            </a:r>
            <a:r>
              <a:rPr i="1" baseline="-21436"/>
              <a:t>t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，選擇權價值函數 </a:t>
            </a:r>
            <a:r>
              <a:rPr i="1"/>
              <a:t>P</a:t>
            </a:r>
            <a:r>
              <a:t>(</a:t>
            </a:r>
            <a:r>
              <a:rPr i="1"/>
              <a:t>t</a:t>
            </a:r>
            <a:r>
              <a:t>, </a:t>
            </a:r>
            <a:r>
              <a:rPr i="1"/>
              <a:t>x</a:t>
            </a:r>
            <a:r>
              <a:t>)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是以下的 </a:t>
            </a:r>
            <a:r>
              <a:t>Black-Scholes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偏微分方程式</a:t>
            </a:r>
            <a:r>
              <a:t>(BS Pricing PDE)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的解</a:t>
            </a:r>
          </a:p>
          <a:p>
            <a:pPr marL="0" marR="4673" indent="0" algn="ctr" defTabSz="841247">
              <a:lnSpc>
                <a:spcPct val="137500"/>
              </a:lnSpc>
              <a:spcBef>
                <a:spcPts val="0"/>
              </a:spcBef>
              <a:buSzTx/>
              <a:buNone/>
              <a:defRPr sz="2024">
                <a:solidFill>
                  <a:srgbClr val="FF0000"/>
                </a:solidFill>
              </a:defRPr>
            </a:pPr>
            <a:r>
              <a:t>ℒ</a:t>
            </a:r>
            <a:r>
              <a:rPr i="1" baseline="-21436"/>
              <a:t>BS</a:t>
            </a:r>
            <a:r>
              <a:rPr i="1"/>
              <a:t>P </a:t>
            </a:r>
            <a:r>
              <a:t>(</a:t>
            </a:r>
            <a:r>
              <a:rPr i="1"/>
              <a:t>t</a:t>
            </a:r>
            <a:r>
              <a:t>, </a:t>
            </a:r>
            <a:r>
              <a:rPr i="1"/>
              <a:t>x</a:t>
            </a:r>
            <a:r>
              <a:t>) = 0</a:t>
            </a:r>
            <a:r>
              <a:rPr>
                <a:solidFill>
                  <a:srgbClr val="222222"/>
                </a:solidFill>
              </a:rPr>
              <a:t>	(2-5)</a:t>
            </a:r>
          </a:p>
          <a:p>
            <a:pPr marL="11684" marR="64846" indent="-210311" defTabSz="841247">
              <a:lnSpc>
                <a:spcPct val="137500"/>
              </a:lnSpc>
              <a:spcBef>
                <a:spcPts val="1100"/>
              </a:spcBef>
              <a:defRPr sz="2024">
                <a:solidFill>
                  <a:srgbClr val="222222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且期末條件 </a:t>
            </a:r>
            <a:r>
              <a:t>(terminal condition)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為 </a:t>
            </a:r>
            <a:r>
              <a:rPr i="1"/>
              <a:t>P</a:t>
            </a:r>
            <a:r>
              <a:t>(</a:t>
            </a:r>
            <a:r>
              <a:rPr i="1"/>
              <a:t>T</a:t>
            </a:r>
            <a:r>
              <a:t>, </a:t>
            </a:r>
            <a:r>
              <a:rPr i="1"/>
              <a:t>x</a:t>
            </a:r>
            <a:r>
              <a:t>) = </a:t>
            </a:r>
            <a:r>
              <a:rPr i="1"/>
              <a:t>h</a:t>
            </a:r>
            <a:r>
              <a:t>(</a:t>
            </a:r>
            <a:r>
              <a:rPr i="1"/>
              <a:t>x</a:t>
            </a:r>
            <a:r>
              <a:t>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。其中的偏微分算子：</a:t>
            </a:r>
          </a:p>
        </p:txBody>
      </p:sp>
      <p:sp>
        <p:nvSpPr>
          <p:cNvPr id="443" name="投影片編號版面配置區 1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標題 1"/>
          <p:cNvSpPr txBox="1">
            <a:spLocks noGrp="1"/>
          </p:cNvSpPr>
          <p:nvPr>
            <p:ph type="title"/>
          </p:nvPr>
        </p:nvSpPr>
        <p:spPr>
          <a:xfrm>
            <a:off x="609599" y="1798627"/>
            <a:ext cx="10861965" cy="2996102"/>
          </a:xfrm>
          <a:prstGeom prst="rect">
            <a:avLst/>
          </a:prstGeom>
        </p:spPr>
        <p:txBody>
          <a:bodyPr/>
          <a:lstStyle/>
          <a:p>
            <a:pPr defTabSz="455674">
              <a:defRPr sz="4000">
                <a:latin typeface="+mj-lt"/>
                <a:ea typeface="+mj-ea"/>
                <a:cs typeface="+mj-cs"/>
                <a:sym typeface="Calibri"/>
              </a:defRPr>
            </a:pPr>
            <a:r>
              <a:t>Black- Scholes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選擇權訂價公式</a:t>
            </a:r>
          </a:p>
        </p:txBody>
      </p:sp>
      <p:sp>
        <p:nvSpPr>
          <p:cNvPr id="446" name="投影片編號版面配置區 2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Black- Scholes Option Pricing Formula</a:t>
            </a:r>
          </a:p>
        </p:txBody>
      </p:sp>
      <p:sp>
        <p:nvSpPr>
          <p:cNvPr id="449" name="內容版面配置區 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160000" cy="3387437"/>
          </a:xfrm>
          <a:prstGeom prst="rect">
            <a:avLst/>
          </a:prstGeom>
        </p:spPr>
        <p:txBody>
          <a:bodyPr/>
          <a:lstStyle/>
          <a:p>
            <a:pPr marL="360362" marR="8889" indent="-360362" algn="just">
              <a:lnSpc>
                <a:spcPct val="137500"/>
              </a:lnSpc>
              <a:spcBef>
                <a:spcPts val="100"/>
              </a:spcBef>
              <a:defRPr sz="2000">
                <a:solidFill>
                  <a:srgbClr val="222222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將一個歐式買權的價格，記為 </a:t>
            </a:r>
            <a:r>
              <a:rPr i="1"/>
              <a:t>C</a:t>
            </a:r>
            <a:r>
              <a:rPr i="1" baseline="-20202"/>
              <a:t>BS</a:t>
            </a:r>
            <a:r>
              <a:t>(</a:t>
            </a:r>
            <a:r>
              <a:rPr i="1"/>
              <a:t>t</a:t>
            </a:r>
            <a:r>
              <a:t>, </a:t>
            </a:r>
            <a:r>
              <a:rPr i="1"/>
              <a:t>x</a:t>
            </a:r>
            <a:r>
              <a:t>)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。根據式 </a:t>
            </a:r>
            <a:r>
              <a:t>(2-5)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，它會滿足 </a:t>
            </a:r>
            <a:r>
              <a:rPr>
                <a:solidFill>
                  <a:srgbClr val="00B0F0"/>
                </a:solidFill>
              </a:rPr>
              <a:t>ℒ</a:t>
            </a:r>
            <a:r>
              <a:rPr i="1" baseline="-20202">
                <a:solidFill>
                  <a:srgbClr val="00B0F0"/>
                </a:solidFill>
              </a:rPr>
              <a:t>BS</a:t>
            </a:r>
            <a:r>
              <a:rPr i="1">
                <a:solidFill>
                  <a:srgbClr val="00B0F0"/>
                </a:solidFill>
              </a:rPr>
              <a:t>C</a:t>
            </a:r>
            <a:r>
              <a:rPr i="1" baseline="-20202">
                <a:solidFill>
                  <a:srgbClr val="00B0F0"/>
                </a:solidFill>
              </a:rPr>
              <a:t>BS</a:t>
            </a:r>
            <a:r>
              <a:rPr>
                <a:solidFill>
                  <a:srgbClr val="00B0F0"/>
                </a:solidFill>
              </a:rPr>
              <a:t>(</a:t>
            </a:r>
            <a:r>
              <a:rPr i="1">
                <a:solidFill>
                  <a:srgbClr val="00B0F0"/>
                </a:solidFill>
              </a:rPr>
              <a:t>t</a:t>
            </a:r>
            <a:r>
              <a:rPr>
                <a:solidFill>
                  <a:srgbClr val="00B0F0"/>
                </a:solidFill>
              </a:rPr>
              <a:t>, </a:t>
            </a:r>
            <a:r>
              <a:rPr i="1">
                <a:solidFill>
                  <a:srgbClr val="00B0F0"/>
                </a:solidFill>
              </a:rPr>
              <a:t>x</a:t>
            </a:r>
            <a:r>
              <a:rPr>
                <a:solidFill>
                  <a:srgbClr val="00B0F0"/>
                </a:solidFill>
              </a:rPr>
              <a:t>) = 0, </a:t>
            </a:r>
            <a:r>
              <a:rPr i="1">
                <a:solidFill>
                  <a:srgbClr val="00B0F0"/>
                </a:solidFill>
              </a:rPr>
              <a:t>C</a:t>
            </a:r>
            <a:r>
              <a:rPr i="1" baseline="-20202">
                <a:solidFill>
                  <a:srgbClr val="00B0F0"/>
                </a:solidFill>
              </a:rPr>
              <a:t>BS</a:t>
            </a:r>
            <a:r>
              <a:rPr>
                <a:solidFill>
                  <a:srgbClr val="00B0F0"/>
                </a:solidFill>
              </a:rPr>
              <a:t>(</a:t>
            </a:r>
            <a:r>
              <a:rPr i="1">
                <a:solidFill>
                  <a:srgbClr val="00B0F0"/>
                </a:solidFill>
              </a:rPr>
              <a:t>T</a:t>
            </a:r>
            <a:r>
              <a:rPr>
                <a:solidFill>
                  <a:srgbClr val="00B0F0"/>
                </a:solidFill>
              </a:rPr>
              <a:t>, </a:t>
            </a:r>
            <a:r>
              <a:rPr i="1">
                <a:solidFill>
                  <a:srgbClr val="00B0F0"/>
                </a:solidFill>
              </a:rPr>
              <a:t>x</a:t>
            </a:r>
            <a:r>
              <a:rPr>
                <a:solidFill>
                  <a:srgbClr val="00B0F0"/>
                </a:solidFill>
              </a:rPr>
              <a:t>) = (</a:t>
            </a:r>
            <a:r>
              <a:rPr i="1">
                <a:solidFill>
                  <a:srgbClr val="00B0F0"/>
                </a:solidFill>
              </a:rPr>
              <a:t>x </a:t>
            </a:r>
            <a:r>
              <a:rPr>
                <a:solidFill>
                  <a:srgbClr val="00B0F0"/>
                </a:solidFill>
              </a:rPr>
              <a:t>− </a:t>
            </a:r>
            <a:r>
              <a:rPr i="1">
                <a:solidFill>
                  <a:srgbClr val="00B0F0"/>
                </a:solidFill>
              </a:rPr>
              <a:t>K </a:t>
            </a:r>
            <a:r>
              <a:rPr>
                <a:solidFill>
                  <a:srgbClr val="00B0F0"/>
                </a:solidFill>
              </a:rPr>
              <a:t>)</a:t>
            </a:r>
            <a:r>
              <a:rPr baseline="35352">
                <a:solidFill>
                  <a:srgbClr val="00B0F0"/>
                </a:solidFill>
              </a:rPr>
              <a:t>+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，其中 </a:t>
            </a:r>
            <a:r>
              <a:t>T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是到期日，</a:t>
            </a:r>
            <a:r>
              <a:t>K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是履約價。事實上可以利用微分方程中變數變換的方式，將此 </a:t>
            </a:r>
            <a:r>
              <a:rPr b="1"/>
              <a:t>Black-Scholes pricing PDE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轉換成為一個</a:t>
            </a:r>
            <a:r>
              <a:rPr b="1">
                <a:latin typeface="微軟正黑體"/>
                <a:ea typeface="微軟正黑體"/>
                <a:cs typeface="微軟正黑體"/>
                <a:sym typeface="微軟正黑體"/>
              </a:rPr>
              <a:t>熱傳導方程式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，接著利用熱核</a:t>
            </a:r>
            <a:r>
              <a:t>(heat kernel)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對期末條件做卷積，就可以推出下列的封閉解。在此我們雖不提供上式的推導，但會在下一節當中以機率的方式進行推導。歐式買權存在一個封閉解函數型式如下：</a:t>
            </a:r>
          </a:p>
          <a:p>
            <a:pPr marL="0" marR="5080" indent="0" algn="ctr">
              <a:lnSpc>
                <a:spcPct val="137500"/>
              </a:lnSpc>
              <a:spcBef>
                <a:spcPts val="400"/>
              </a:spcBef>
              <a:buSzTx/>
              <a:buNone/>
              <a:defRPr sz="2000" i="1">
                <a:solidFill>
                  <a:srgbClr val="FF0000"/>
                </a:solidFill>
              </a:defRPr>
            </a:pPr>
            <a:r>
              <a:t>C</a:t>
            </a:r>
            <a:r>
              <a:rPr baseline="-20202"/>
              <a:t>BS</a:t>
            </a:r>
            <a:r>
              <a:rPr i="0"/>
              <a:t>(</a:t>
            </a:r>
            <a:r>
              <a:t>t</a:t>
            </a:r>
            <a:r>
              <a:rPr i="0"/>
              <a:t>, </a:t>
            </a:r>
            <a:r>
              <a:t>x</a:t>
            </a:r>
            <a:r>
              <a:rPr i="0"/>
              <a:t>; </a:t>
            </a:r>
            <a:r>
              <a:t>T</a:t>
            </a:r>
            <a:r>
              <a:rPr i="0"/>
              <a:t>, </a:t>
            </a:r>
            <a:r>
              <a:t>K </a:t>
            </a:r>
            <a:r>
              <a:rPr i="0"/>
              <a:t>) = </a:t>
            </a:r>
            <a:r>
              <a:t>x </a:t>
            </a:r>
            <a:r>
              <a:rPr i="0"/>
              <a:t>𝒩(</a:t>
            </a:r>
            <a:r>
              <a:t>d</a:t>
            </a:r>
            <a:r>
              <a:rPr i="0" baseline="-20202"/>
              <a:t>1</a:t>
            </a:r>
            <a:r>
              <a:rPr i="0"/>
              <a:t>) − </a:t>
            </a:r>
            <a:r>
              <a:t>K e</a:t>
            </a:r>
            <a:r>
              <a:rPr i="0" baseline="30303"/>
              <a:t>−</a:t>
            </a:r>
            <a:r>
              <a:rPr baseline="30303"/>
              <a:t>r</a:t>
            </a:r>
            <a:r>
              <a:rPr i="0" baseline="30303"/>
              <a:t>(</a:t>
            </a:r>
            <a:r>
              <a:rPr baseline="30303"/>
              <a:t>T</a:t>
            </a:r>
            <a:r>
              <a:rPr i="0" baseline="30303"/>
              <a:t>−</a:t>
            </a:r>
            <a:r>
              <a:rPr baseline="30303"/>
              <a:t>t</a:t>
            </a:r>
            <a:r>
              <a:rPr i="0" baseline="30303"/>
              <a:t>) </a:t>
            </a:r>
            <a:r>
              <a:rPr i="0"/>
              <a:t>𝒩(</a:t>
            </a:r>
            <a:r>
              <a:t>d</a:t>
            </a:r>
            <a:r>
              <a:rPr i="0" baseline="-20202"/>
              <a:t>2</a:t>
            </a:r>
            <a:r>
              <a:rPr i="0"/>
              <a:t>)</a:t>
            </a:r>
            <a:r>
              <a:rPr i="0">
                <a:solidFill>
                  <a:srgbClr val="222222"/>
                </a:solidFill>
              </a:rPr>
              <a:t>	 (3-1)</a:t>
            </a:r>
          </a:p>
        </p:txBody>
      </p:sp>
      <p:pic>
        <p:nvPicPr>
          <p:cNvPr id="45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5245" y="4374632"/>
            <a:ext cx="2870291" cy="8831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5245" y="5313862"/>
            <a:ext cx="2074682" cy="367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5245" y="5817613"/>
            <a:ext cx="3015134" cy="765749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投影片編號版面配置區 2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grpSp>
        <p:nvGrpSpPr>
          <p:cNvPr id="456" name="五邊形 7"/>
          <p:cNvGrpSpPr/>
          <p:nvPr/>
        </p:nvGrpSpPr>
        <p:grpSpPr>
          <a:xfrm>
            <a:off x="94455" y="1097918"/>
            <a:ext cx="1030290" cy="822004"/>
            <a:chOff x="0" y="0"/>
            <a:chExt cx="1030289" cy="822003"/>
          </a:xfrm>
        </p:grpSpPr>
        <p:sp>
          <p:nvSpPr>
            <p:cNvPr id="454" name="形狀"/>
            <p:cNvSpPr/>
            <p:nvPr/>
          </p:nvSpPr>
          <p:spPr>
            <a:xfrm rot="1652170">
              <a:off x="49188" y="190428"/>
              <a:ext cx="931913" cy="441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6488" y="0"/>
                  </a:lnTo>
                  <a:lnTo>
                    <a:pt x="21600" y="10800"/>
                  </a:lnTo>
                  <a:lnTo>
                    <a:pt x="1648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0EFAF"/>
            </a:solidFill>
            <a:ln w="12700" cap="flat">
              <a:solidFill>
                <a:srgbClr val="FFE0DC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5" name="Quiz"/>
            <p:cNvSpPr txBox="1"/>
            <p:nvPr/>
          </p:nvSpPr>
          <p:spPr>
            <a:xfrm rot="1652170">
              <a:off x="61785" y="167310"/>
              <a:ext cx="808927" cy="4363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Quiz</a:t>
              </a:r>
            </a:p>
          </p:txBody>
        </p:sp>
      </p:grp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買賣權價平</a:t>
            </a:r>
            <a:r>
              <a:t>Put-call parity</a:t>
            </a:r>
          </a:p>
        </p:txBody>
      </p:sp>
      <p:sp>
        <p:nvSpPr>
          <p:cNvPr id="459" name="內容版面配置區 3"/>
          <p:cNvSpPr txBox="1">
            <a:spLocks noGrp="1"/>
          </p:cNvSpPr>
          <p:nvPr>
            <p:ph type="body" idx="1"/>
          </p:nvPr>
        </p:nvSpPr>
        <p:spPr>
          <a:xfrm>
            <a:off x="609598" y="1600198"/>
            <a:ext cx="10012221" cy="4560458"/>
          </a:xfrm>
          <a:prstGeom prst="rect">
            <a:avLst/>
          </a:prstGeom>
        </p:spPr>
        <p:txBody>
          <a:bodyPr/>
          <a:lstStyle/>
          <a:p>
            <a:pPr marL="360362" indent="-360362">
              <a:spcBef>
                <a:spcPts val="0"/>
              </a:spcBef>
              <a:defRPr sz="2400">
                <a:solidFill>
                  <a:srgbClr val="22222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買權與賣權存在一個恆定關係，稱為買賣權價平(put-call parity) 如下：</a:t>
            </a:r>
          </a:p>
          <a:p>
            <a:pPr marL="360363" indent="-360363">
              <a:spcBef>
                <a:spcPts val="0"/>
              </a:spcBef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endParaRPr/>
          </a:p>
          <a:p>
            <a:pPr marL="0" marR="1292860" indent="12700" algn="ctr">
              <a:spcBef>
                <a:spcPts val="0"/>
              </a:spcBef>
              <a:buSzTx/>
              <a:buNone/>
              <a:defRPr sz="1800">
                <a:solidFill>
                  <a:srgbClr val="22222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endParaRPr/>
          </a:p>
          <a:p>
            <a:pPr marL="0" marR="1292860" indent="12700" algn="ctr">
              <a:spcBef>
                <a:spcPts val="0"/>
              </a:spcBef>
              <a:buSzTx/>
              <a:buNone/>
              <a:defRPr sz="1800">
                <a:solidFill>
                  <a:srgbClr val="22222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endParaRPr/>
          </a:p>
          <a:p>
            <a:pPr marL="355600" marR="1292860" indent="-342900" defTabSz="915987">
              <a:spcBef>
                <a:spcPts val="0"/>
              </a:spcBef>
              <a:tabLst>
                <a:tab pos="9677400" algn="l"/>
              </a:tabLst>
              <a:defRPr sz="2400">
                <a:solidFill>
                  <a:srgbClr val="22222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此決定性關係可由偏微分⽅程式 </a:t>
            </a:r>
          </a:p>
          <a:p>
            <a:pPr marL="355600" marR="1292860" indent="-342900" defTabSz="915987">
              <a:spcBef>
                <a:spcPts val="0"/>
              </a:spcBef>
              <a:tabLst>
                <a:tab pos="9677400" algn="l"/>
              </a:tabLst>
              <a:defRPr sz="1800">
                <a:solidFill>
                  <a:srgbClr val="22222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endParaRPr/>
          </a:p>
          <a:p>
            <a:pPr marL="0" marR="1292860" indent="12700" algn="ctr" defTabSz="915987">
              <a:spcBef>
                <a:spcPts val="0"/>
              </a:spcBef>
              <a:buSzTx/>
              <a:buNone/>
              <a:tabLst>
                <a:tab pos="9677400" algn="l"/>
              </a:tabLst>
              <a:defRPr sz="2400">
                <a:solidFill>
                  <a:srgbClr val="22222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 ℒ</a:t>
            </a:r>
            <a:r>
              <a:rPr baseline="-20202"/>
              <a:t>BS</a:t>
            </a:r>
            <a:r>
              <a:t>(C</a:t>
            </a:r>
            <a:r>
              <a:rPr baseline="-20202"/>
              <a:t>BS </a:t>
            </a:r>
            <a:r>
              <a:rPr spc="-300"/>
              <a:t>− </a:t>
            </a:r>
            <a:r>
              <a:rPr spc="-100"/>
              <a:t>P</a:t>
            </a:r>
            <a:r>
              <a:rPr spc="-100" baseline="-20202"/>
              <a:t>BS</a:t>
            </a:r>
            <a:r>
              <a:rPr spc="-100"/>
              <a:t>)(t, x) </a:t>
            </a:r>
            <a:r>
              <a:rPr spc="-300"/>
              <a:t>= 0  </a:t>
            </a:r>
          </a:p>
          <a:p>
            <a:pPr marL="355600" marR="1292860" indent="-342900" algn="ctr" defTabSz="915987">
              <a:spcBef>
                <a:spcPts val="0"/>
              </a:spcBef>
              <a:tabLst>
                <a:tab pos="9677400" algn="l"/>
              </a:tabLst>
              <a:defRPr sz="1800" spc="-220">
                <a:solidFill>
                  <a:srgbClr val="22222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endParaRPr spc="-300"/>
          </a:p>
          <a:p>
            <a:pPr marL="0" marR="1292860" indent="12700" defTabSz="915987">
              <a:spcBef>
                <a:spcPts val="0"/>
              </a:spcBef>
              <a:buSzTx/>
              <a:buNone/>
              <a:tabLst>
                <a:tab pos="9677400" algn="l"/>
              </a:tabLst>
              <a:defRPr sz="2400">
                <a:solidFill>
                  <a:srgbClr val="22222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     配合期末的邊界條件  </a:t>
            </a:r>
            <a:r>
              <a:rPr spc="-100"/>
              <a:t>(C</a:t>
            </a:r>
            <a:r>
              <a:rPr spc="-100" baseline="-20202"/>
              <a:t>BS </a:t>
            </a:r>
            <a:r>
              <a:rPr spc="-300"/>
              <a:t>−</a:t>
            </a:r>
            <a:r>
              <a:rPr spc="-200"/>
              <a:t> </a:t>
            </a:r>
            <a:r>
              <a:rPr spc="-100"/>
              <a:t>P</a:t>
            </a:r>
            <a:r>
              <a:rPr spc="-100" baseline="-20202"/>
              <a:t>BS</a:t>
            </a:r>
            <a:r>
              <a:rPr spc="-100"/>
              <a:t>)(T,</a:t>
            </a:r>
            <a:r>
              <a:rPr spc="-200"/>
              <a:t> </a:t>
            </a:r>
            <a:r>
              <a:rPr spc="-100"/>
              <a:t>x) </a:t>
            </a:r>
            <a:r>
              <a:rPr spc="-300"/>
              <a:t>=</a:t>
            </a:r>
            <a:r>
              <a:rPr spc="-100"/>
              <a:t> </a:t>
            </a:r>
            <a:r>
              <a:t>x</a:t>
            </a:r>
            <a:r>
              <a:rPr spc="-100"/>
              <a:t> </a:t>
            </a:r>
            <a:r>
              <a:rPr spc="-300"/>
              <a:t>−</a:t>
            </a:r>
            <a:r>
              <a:rPr spc="-200"/>
              <a:t> </a:t>
            </a:r>
            <a:r>
              <a:t>K   解出</a:t>
            </a:r>
          </a:p>
        </p:txBody>
      </p:sp>
      <p:sp>
        <p:nvSpPr>
          <p:cNvPr id="460" name="object 3"/>
          <p:cNvSpPr txBox="1"/>
          <p:nvPr/>
        </p:nvSpPr>
        <p:spPr>
          <a:xfrm>
            <a:off x="3506616" y="5257801"/>
            <a:ext cx="4362766" cy="426223"/>
          </a:xfrm>
          <a:prstGeom prst="rect">
            <a:avLst/>
          </a:prstGeom>
          <a:solidFill>
            <a:schemeClr val="accent2"/>
          </a:solidFill>
          <a:ln w="12700">
            <a:solidFill>
              <a:srgbClr val="98BAB9"/>
            </a:solidFill>
          </a:ln>
          <a:effectLst>
            <a:outerShdw blurRad="50800" dist="254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 algn="ctr">
              <a:spcBef>
                <a:spcPts val="100"/>
              </a:spcBef>
              <a:defRPr sz="2400" baseline="-10416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(</a:t>
            </a:r>
            <a:r>
              <a:rPr i="1" baseline="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i="1" baseline="-20202">
                <a:latin typeface="Times New Roman"/>
                <a:ea typeface="Times New Roman"/>
                <a:cs typeface="Times New Roman"/>
                <a:sym typeface="Times New Roman"/>
              </a:rPr>
              <a:t>BS </a:t>
            </a:r>
            <a:r>
              <a:rPr spc="-245" baseline="0">
                <a:latin typeface="DejaVu Sans"/>
                <a:ea typeface="DejaVu Sans"/>
                <a:cs typeface="DejaVu Sans"/>
                <a:sym typeface="DejaVu Sans"/>
              </a:rPr>
              <a:t>− </a:t>
            </a:r>
            <a:r>
              <a:rPr i="1" spc="-30" baseline="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i="1" spc="-44" baseline="-20202">
                <a:latin typeface="Times New Roman"/>
                <a:ea typeface="Times New Roman"/>
                <a:cs typeface="Times New Roman"/>
                <a:sym typeface="Times New Roman"/>
              </a:rPr>
              <a:t>BS</a:t>
            </a:r>
            <a:r>
              <a:rPr spc="-44"/>
              <a:t>)</a:t>
            </a:r>
            <a:r>
              <a:rPr spc="-30" baseline="0">
                <a:latin typeface="DejaVu Sans"/>
                <a:ea typeface="DejaVu Sans"/>
                <a:cs typeface="DejaVu Sans"/>
                <a:sym typeface="DejaVu Sans"/>
              </a:rPr>
              <a:t>(</a:t>
            </a:r>
            <a:r>
              <a:rPr i="1" spc="-30" baseline="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spc="-30" baseline="0">
                <a:latin typeface="DejaVu Sans"/>
                <a:ea typeface="DejaVu Sans"/>
                <a:cs typeface="DejaVu Sans"/>
                <a:sym typeface="DejaVu Sans"/>
              </a:rPr>
              <a:t>, </a:t>
            </a:r>
            <a:r>
              <a:rPr i="1" spc="-50" baseline="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spc="-50" baseline="0">
                <a:latin typeface="DejaVu Sans"/>
                <a:ea typeface="DejaVu Sans"/>
                <a:cs typeface="DejaVu Sans"/>
                <a:sym typeface="DejaVu Sans"/>
              </a:rPr>
              <a:t>) </a:t>
            </a:r>
            <a:r>
              <a:rPr spc="-245" baseline="0">
                <a:latin typeface="DejaVu Sans"/>
                <a:ea typeface="DejaVu Sans"/>
                <a:cs typeface="DejaVu Sans"/>
                <a:sym typeface="DejaVu Sans"/>
              </a:rPr>
              <a:t>= </a:t>
            </a:r>
            <a:r>
              <a:rPr i="1" baseline="0"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r>
              <a:rPr spc="-245" baseline="0">
                <a:latin typeface="DejaVu Sans"/>
                <a:ea typeface="DejaVu Sans"/>
                <a:cs typeface="DejaVu Sans"/>
                <a:sym typeface="DejaVu Sans"/>
              </a:rPr>
              <a:t>− </a:t>
            </a:r>
            <a:r>
              <a:rPr i="1" baseline="0">
                <a:latin typeface="Times New Roman"/>
                <a:ea typeface="Times New Roman"/>
                <a:cs typeface="Times New Roman"/>
                <a:sym typeface="Times New Roman"/>
              </a:rPr>
              <a:t>Ke</a:t>
            </a:r>
            <a:r>
              <a:rPr baseline="30303">
                <a:latin typeface="DejaVu Sans"/>
                <a:ea typeface="DejaVu Sans"/>
                <a:cs typeface="DejaVu Sans"/>
                <a:sym typeface="DejaVu Sans"/>
              </a:rPr>
              <a:t>−</a:t>
            </a:r>
            <a:r>
              <a:rPr i="1" baseline="30303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30303">
                <a:latin typeface="DejaVu Sans"/>
                <a:ea typeface="DejaVu Sans"/>
                <a:cs typeface="DejaVu Sans"/>
                <a:sym typeface="DejaVu Sans"/>
              </a:rPr>
              <a:t>(</a:t>
            </a:r>
            <a:r>
              <a:rPr i="1" baseline="30303"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spc="-217" baseline="30303">
                <a:latin typeface="DejaVu Sans"/>
                <a:ea typeface="DejaVu Sans"/>
                <a:cs typeface="DejaVu Sans"/>
                <a:sym typeface="DejaVu Sans"/>
              </a:rPr>
              <a:t>− </a:t>
            </a:r>
            <a:r>
              <a:rPr i="1" spc="-37" baseline="30303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spc="-37" baseline="30303">
                <a:latin typeface="DejaVu Sans"/>
                <a:ea typeface="DejaVu Sans"/>
                <a:cs typeface="DejaVu Sans"/>
                <a:sym typeface="DejaVu Sans"/>
              </a:rPr>
              <a:t>)</a:t>
            </a:r>
            <a:r>
              <a:rPr spc="-150" baseline="30303">
                <a:latin typeface="DejaVu Sans"/>
                <a:ea typeface="DejaVu Sans"/>
                <a:cs typeface="DejaVu Sans"/>
                <a:sym typeface="DejaVu Sans"/>
              </a:rPr>
              <a:t> </a:t>
            </a:r>
          </a:p>
        </p:txBody>
      </p:sp>
      <p:sp>
        <p:nvSpPr>
          <p:cNvPr id="461" name="矩形 5"/>
          <p:cNvSpPr txBox="1"/>
          <p:nvPr/>
        </p:nvSpPr>
        <p:spPr>
          <a:xfrm>
            <a:off x="3171720" y="2533133"/>
            <a:ext cx="6166707" cy="503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R="1292860" indent="12700" algn="ctr">
              <a:defRPr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pPr>
            <a:r>
              <a:t>C</a:t>
            </a:r>
            <a:r>
              <a:rPr baseline="-20202"/>
              <a:t>BS</a:t>
            </a:r>
            <a:r>
              <a:t>(t, x) − P</a:t>
            </a:r>
            <a:r>
              <a:rPr baseline="-20202"/>
              <a:t>BS</a:t>
            </a:r>
            <a:r>
              <a:t>(t, x) = x − Ke</a:t>
            </a:r>
            <a:r>
              <a:rPr baseline="30303"/>
              <a:t>−r(T − t)</a:t>
            </a:r>
          </a:p>
        </p:txBody>
      </p:sp>
      <p:sp>
        <p:nvSpPr>
          <p:cNvPr id="462" name="投影片編號版面配置區 2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波動率的估計</a:t>
            </a:r>
          </a:p>
        </p:txBody>
      </p:sp>
      <p:sp>
        <p:nvSpPr>
          <p:cNvPr id="465" name="內容版面配置區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7119" marR="4470" indent="-317119" algn="just" defTabSz="804672">
              <a:lnSpc>
                <a:spcPct val="137500"/>
              </a:lnSpc>
              <a:spcBef>
                <a:spcPts val="0"/>
              </a:spcBef>
              <a:defRPr sz="2112">
                <a:solidFill>
                  <a:srgbClr val="222222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注意到從 </a:t>
            </a:r>
            <a:r>
              <a:t>Black-Scholes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公式當中，只</a:t>
            </a:r>
            <a:r>
              <a:rPr b="1">
                <a:latin typeface="微軟正黑體"/>
                <a:ea typeface="微軟正黑體"/>
                <a:cs typeface="微軟正黑體"/>
                <a:sym typeface="微軟正黑體"/>
              </a:rPr>
              <a:t>有一個無法直接觀察的參數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，也就是波動率 </a:t>
            </a:r>
            <a:r>
              <a:t>σ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，一般在實務上有兩種方法可以從市場上估計波動率：</a:t>
            </a:r>
          </a:p>
          <a:p>
            <a:pPr marL="301752" indent="-201168" defTabSz="804672">
              <a:spcBef>
                <a:spcPts val="0"/>
              </a:spcBef>
              <a:defRPr sz="2112"/>
            </a:pPr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marL="675030" lvl="1" indent="-402336" defTabSz="804672">
              <a:spcBef>
                <a:spcPts val="400"/>
              </a:spcBef>
              <a:buClr>
                <a:schemeClr val="accent2"/>
              </a:buClr>
              <a:buFontTx/>
              <a:buAutoNum type="arabicPeriod"/>
              <a:tabLst>
                <a:tab pos="393700" algn="l"/>
                <a:tab pos="406400" algn="l"/>
                <a:tab pos="4457700" algn="l"/>
                <a:tab pos="4813300" algn="l"/>
              </a:tabLst>
              <a:defRPr sz="1936">
                <a:solidFill>
                  <a:srgbClr val="FF0000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直接法</a:t>
            </a:r>
            <a:r>
              <a:rPr>
                <a:solidFill>
                  <a:srgbClr val="222222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：給定一組標的物的歷史價格，我們可以用	</a:t>
            </a:r>
            <a:endParaRPr sz="1760"/>
          </a:p>
          <a:p>
            <a:pPr marL="594563" lvl="2" indent="-201168" defTabSz="804672">
              <a:spcBef>
                <a:spcPts val="400"/>
              </a:spcBef>
              <a:buClr>
                <a:schemeClr val="accent3"/>
              </a:buClr>
              <a:tabLst>
                <a:tab pos="393700" algn="l"/>
                <a:tab pos="406400" algn="l"/>
                <a:tab pos="4457700" algn="l"/>
                <a:tab pos="4813300" algn="l"/>
              </a:tabLst>
              <a:defRPr sz="1760">
                <a:solidFill>
                  <a:srgbClr val="00B0F0"/>
                </a:solidFill>
              </a:defRPr>
            </a:pPr>
            <a:r>
              <a:t>Log return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的最大概似法</a:t>
            </a:r>
            <a:r>
              <a:rPr>
                <a:solidFill>
                  <a:srgbClr val="222222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，或是</a:t>
            </a:r>
            <a:endParaRPr sz="1584"/>
          </a:p>
          <a:p>
            <a:pPr marL="594563" lvl="2" indent="-201168" defTabSz="804672">
              <a:spcBef>
                <a:spcPts val="400"/>
              </a:spcBef>
              <a:buClr>
                <a:schemeClr val="accent3"/>
              </a:buClr>
              <a:tabLst>
                <a:tab pos="393700" algn="l"/>
                <a:tab pos="406400" algn="l"/>
                <a:tab pos="4457700" algn="l"/>
                <a:tab pos="4813300" algn="l"/>
              </a:tabLst>
              <a:defRPr sz="1760">
                <a:solidFill>
                  <a:srgbClr val="00B0F0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先計算其報酬率，然後算出標準差：</a:t>
            </a:r>
            <a:r>
              <a:rPr>
                <a:solidFill>
                  <a:srgbClr val="222222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該量稱之為「</a:t>
            </a:r>
            <a:r>
              <a:rPr>
                <a:solidFill>
                  <a:srgbClr val="FF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歷史波動率</a:t>
            </a:r>
            <a:r>
              <a:rPr>
                <a:solidFill>
                  <a:srgbClr val="FF0000"/>
                </a:solidFill>
              </a:rPr>
              <a:t>(historical volatility)</a:t>
            </a:r>
            <a:r>
              <a:rPr>
                <a:solidFill>
                  <a:srgbClr val="222222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」。本書第四章第三節有詳細的介紹。</a:t>
            </a:r>
          </a:p>
          <a:p>
            <a:pPr marL="301752" indent="-201168" defTabSz="804672">
              <a:spcBef>
                <a:spcPts val="0"/>
              </a:spcBef>
              <a:defRPr sz="2112"/>
            </a:pPr>
            <a:endParaRPr>
              <a:solidFill>
                <a:srgbClr val="222222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marL="675030" lvl="1" indent="-402336" defTabSz="804672">
              <a:buClr>
                <a:schemeClr val="accent2"/>
              </a:buClr>
              <a:buFontTx/>
              <a:buAutoNum type="arabicPeriod" startAt="2"/>
              <a:tabLst>
                <a:tab pos="393700" algn="l"/>
                <a:tab pos="406400" algn="l"/>
                <a:tab pos="3924300" algn="l"/>
                <a:tab pos="4152900" algn="l"/>
              </a:tabLst>
              <a:defRPr sz="1936">
                <a:solidFill>
                  <a:srgbClr val="FF0000"/>
                </a:solidFill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隱含法</a:t>
            </a:r>
            <a:r>
              <a:rPr>
                <a:solidFill>
                  <a:srgbClr val="222222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：給定選擇權市場中，關於某到期日</a:t>
            </a:r>
            <a:r>
              <a:rPr>
                <a:solidFill>
                  <a:srgbClr val="222222"/>
                </a:solidFill>
              </a:rPr>
              <a:t>T</a:t>
            </a:r>
            <a:r>
              <a:rPr>
                <a:solidFill>
                  <a:srgbClr val="222222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與某履約價</a:t>
            </a:r>
            <a:r>
              <a:rPr sz="2112">
                <a:solidFill>
                  <a:srgbClr val="222222"/>
                </a:solidFill>
              </a:rPr>
              <a:t>K </a:t>
            </a:r>
            <a:r>
              <a:rPr sz="2112">
                <a:solidFill>
                  <a:srgbClr val="222222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之歐式買權（或賣權）的成交價格，利用 </a:t>
            </a:r>
            <a:r>
              <a:rPr sz="2112">
                <a:solidFill>
                  <a:srgbClr val="222222"/>
                </a:solidFill>
              </a:rPr>
              <a:t>Black-Scholes </a:t>
            </a:r>
            <a:r>
              <a:rPr sz="2112">
                <a:solidFill>
                  <a:srgbClr val="222222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的評價公式反推出 </a:t>
            </a:r>
            <a:r>
              <a:rPr sz="2112">
                <a:solidFill>
                  <a:srgbClr val="222222"/>
                </a:solidFill>
              </a:rPr>
              <a:t>σ</a:t>
            </a:r>
            <a:r>
              <a:rPr sz="2112">
                <a:solidFill>
                  <a:srgbClr val="222222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，稱作「</a:t>
            </a:r>
            <a:r>
              <a:rPr sz="2112">
                <a:latin typeface="微軟正黑體"/>
                <a:ea typeface="微軟正黑體"/>
                <a:cs typeface="微軟正黑體"/>
                <a:sym typeface="微軟正黑體"/>
              </a:rPr>
              <a:t>隱含波動率</a:t>
            </a:r>
            <a:r>
              <a:rPr sz="2112"/>
              <a:t>(implied volatility) </a:t>
            </a:r>
            <a:r>
              <a:rPr sz="2112">
                <a:solidFill>
                  <a:srgbClr val="222222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」，通常也記做 </a:t>
            </a:r>
            <a:r>
              <a:rPr sz="2112" i="1"/>
              <a:t>σ</a:t>
            </a:r>
            <a:r>
              <a:rPr sz="2112" i="1" baseline="-22138"/>
              <a:t>imp</a:t>
            </a:r>
            <a:r>
              <a:rPr sz="2112"/>
              <a:t>(</a:t>
            </a:r>
            <a:r>
              <a:rPr sz="2112" i="1"/>
              <a:t>T</a:t>
            </a:r>
            <a:r>
              <a:rPr sz="2112"/>
              <a:t>, </a:t>
            </a:r>
            <a:r>
              <a:rPr sz="2112" i="1"/>
              <a:t>K </a:t>
            </a:r>
            <a:r>
              <a:rPr sz="2112"/>
              <a:t>)</a:t>
            </a:r>
            <a:r>
              <a:rPr sz="2112">
                <a:solidFill>
                  <a:srgbClr val="222222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。</a:t>
            </a:r>
          </a:p>
        </p:txBody>
      </p:sp>
      <p:sp>
        <p:nvSpPr>
          <p:cNvPr id="466" name="投影片編號版面配置區 2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grpSp>
        <p:nvGrpSpPr>
          <p:cNvPr id="469" name="五邊形 4"/>
          <p:cNvGrpSpPr/>
          <p:nvPr/>
        </p:nvGrpSpPr>
        <p:grpSpPr>
          <a:xfrm>
            <a:off x="34233" y="1066518"/>
            <a:ext cx="1150733" cy="884800"/>
            <a:chOff x="0" y="0"/>
            <a:chExt cx="1150731" cy="884798"/>
          </a:xfrm>
        </p:grpSpPr>
        <p:sp>
          <p:nvSpPr>
            <p:cNvPr id="467" name="形狀"/>
            <p:cNvSpPr/>
            <p:nvPr/>
          </p:nvSpPr>
          <p:spPr>
            <a:xfrm rot="1652170">
              <a:off x="41495" y="221826"/>
              <a:ext cx="1067742" cy="441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138" y="0"/>
                  </a:lnTo>
                  <a:lnTo>
                    <a:pt x="21600" y="10800"/>
                  </a:lnTo>
                  <a:lnTo>
                    <a:pt x="17138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0EFAF"/>
            </a:solidFill>
            <a:ln w="12700" cap="flat">
              <a:solidFill>
                <a:srgbClr val="FFE0DC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8" name="Quiz"/>
            <p:cNvSpPr txBox="1"/>
            <p:nvPr/>
          </p:nvSpPr>
          <p:spPr>
            <a:xfrm rot="1652170">
              <a:off x="54092" y="198708"/>
              <a:ext cx="944756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Quiz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標題 1"/>
          <p:cNvSpPr txBox="1">
            <a:spLocks noGrp="1"/>
          </p:cNvSpPr>
          <p:nvPr>
            <p:ph type="title"/>
          </p:nvPr>
        </p:nvSpPr>
        <p:spPr>
          <a:xfrm>
            <a:off x="609600" y="638053"/>
            <a:ext cx="10160000" cy="1143001"/>
          </a:xfrm>
          <a:prstGeom prst="rect">
            <a:avLst/>
          </a:prstGeom>
        </p:spPr>
        <p:txBody>
          <a:bodyPr/>
          <a:lstStyle/>
          <a:p>
            <a:pPr defTabSz="256580">
              <a:defRPr sz="2928" spc="-61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資產價格的動態行為：</a:t>
            </a:r>
            <a:br/>
            <a:r>
              <a:t>真實 vs 模擬（幾何</a:t>
            </a:r>
            <a:r>
              <a:rPr b="1"/>
              <a:t>布朗運動</a:t>
            </a:r>
            <a:r>
              <a:t>） </a:t>
            </a:r>
          </a:p>
        </p:txBody>
      </p:sp>
      <p:pic>
        <p:nvPicPr>
          <p:cNvPr id="119" name="tse5min2002.pdf" descr="tse5min200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0076" y="2491172"/>
            <a:ext cx="4874754" cy="3660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gbmindex.pdf" descr="gbmindex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231" y="2491172"/>
            <a:ext cx="4874752" cy="3660597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投影片編號版面配置區 2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pSp>
        <p:nvGrpSpPr>
          <p:cNvPr id="124" name="五邊形 4"/>
          <p:cNvGrpSpPr/>
          <p:nvPr/>
        </p:nvGrpSpPr>
        <p:grpSpPr>
          <a:xfrm>
            <a:off x="667716" y="1713813"/>
            <a:ext cx="939462" cy="774649"/>
            <a:chOff x="0" y="0"/>
            <a:chExt cx="939461" cy="774648"/>
          </a:xfrm>
        </p:grpSpPr>
        <p:sp>
          <p:nvSpPr>
            <p:cNvPr id="122" name="形狀"/>
            <p:cNvSpPr/>
            <p:nvPr/>
          </p:nvSpPr>
          <p:spPr>
            <a:xfrm rot="1652170">
              <a:off x="54990" y="166751"/>
              <a:ext cx="829481" cy="441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5856" y="0"/>
                  </a:lnTo>
                  <a:lnTo>
                    <a:pt x="21600" y="10800"/>
                  </a:lnTo>
                  <a:lnTo>
                    <a:pt x="15856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0EFAF"/>
            </a:solidFill>
            <a:ln w="12700" cap="flat">
              <a:solidFill>
                <a:srgbClr val="FFE0DC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3" name="Quiz"/>
            <p:cNvSpPr txBox="1"/>
            <p:nvPr/>
          </p:nvSpPr>
          <p:spPr>
            <a:xfrm rot="1652170">
              <a:off x="67587" y="143633"/>
              <a:ext cx="706495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Quiz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2" animBg="1" advAuto="0"/>
      <p:bldP spid="120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金融工程的歷史</a:t>
            </a:r>
          </a:p>
        </p:txBody>
      </p:sp>
      <p:sp>
        <p:nvSpPr>
          <p:cNvPr id="12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114300">
              <a:spcBef>
                <a:spcPts val="600"/>
              </a:spcBef>
              <a:buSzTx/>
              <a:buNone/>
              <a:defRPr sz="2800">
                <a:solidFill>
                  <a:srgbClr val="00B0F0"/>
                </a:solidFill>
              </a:defRPr>
            </a:pPr>
            <a:r>
              <a:t>Nobel Prize Winners in Ecomoics</a:t>
            </a:r>
          </a:p>
          <a:p>
            <a:pPr>
              <a:defRPr sz="2400"/>
            </a:pPr>
            <a:endParaRPr/>
          </a:p>
          <a:p>
            <a:pPr>
              <a:buFontTx/>
              <a:buChar char="◆"/>
              <a:defRPr sz="2400">
                <a:solidFill>
                  <a:srgbClr val="00B0F0"/>
                </a:solidFill>
              </a:defRPr>
            </a:pPr>
            <a:r>
              <a:t>1990</a:t>
            </a:r>
            <a:r>
              <a:rPr>
                <a:solidFill>
                  <a:srgbClr val="2F2B20"/>
                </a:solidFill>
              </a:rPr>
              <a:t> – H. Markowitz, W. Sharpe, and M. Miller</a:t>
            </a:r>
          </a:p>
          <a:p>
            <a:pPr>
              <a:defRPr sz="1600"/>
            </a:pPr>
            <a:endParaRPr>
              <a:solidFill>
                <a:srgbClr val="2F2B20"/>
              </a:solidFill>
            </a:endParaRPr>
          </a:p>
          <a:p>
            <a:pPr marL="328613" indent="-214313">
              <a:buSzTx/>
              <a:buNone/>
              <a:defRPr sz="2400"/>
            </a:pPr>
            <a:r>
              <a:t>     In 1952, Markowitz proposed a mean-variance analysis to study Portfolio Selection.</a:t>
            </a:r>
          </a:p>
          <a:p>
            <a:pPr marL="0" indent="114300">
              <a:buSzTx/>
              <a:buNone/>
              <a:defRPr sz="2400"/>
            </a:pPr>
            <a:endParaRPr/>
          </a:p>
          <a:p>
            <a:pPr>
              <a:buFontTx/>
              <a:buChar char="◆"/>
              <a:defRPr sz="2400">
                <a:solidFill>
                  <a:srgbClr val="00B0F0"/>
                </a:solidFill>
              </a:defRPr>
            </a:pPr>
            <a:r>
              <a:t>1997</a:t>
            </a:r>
            <a:r>
              <a:rPr>
                <a:solidFill>
                  <a:srgbClr val="2F2B20"/>
                </a:solidFill>
              </a:rPr>
              <a:t> – M. Scholes and R. Merton</a:t>
            </a:r>
          </a:p>
          <a:p>
            <a:pPr>
              <a:defRPr sz="1600"/>
            </a:pPr>
            <a:endParaRPr>
              <a:solidFill>
                <a:srgbClr val="2F2B20"/>
              </a:solidFill>
            </a:endParaRPr>
          </a:p>
          <a:p>
            <a:pPr marL="0" indent="114300">
              <a:buSzTx/>
              <a:buNone/>
              <a:defRPr sz="2400"/>
            </a:pPr>
            <a:r>
              <a:t>     In </a:t>
            </a:r>
            <a:r>
              <a:rPr>
                <a:solidFill>
                  <a:srgbClr val="FF0000"/>
                </a:solidFill>
              </a:rPr>
              <a:t>1973</a:t>
            </a:r>
            <a:r>
              <a:t>, Black and Scholes solved the </a:t>
            </a:r>
            <a:r>
              <a:rPr>
                <a:solidFill>
                  <a:srgbClr val="FF0000"/>
                </a:solidFill>
              </a:rPr>
              <a:t>option pricing problem</a:t>
            </a:r>
            <a:r>
              <a:t>.</a:t>
            </a:r>
          </a:p>
        </p:txBody>
      </p:sp>
      <p:sp>
        <p:nvSpPr>
          <p:cNvPr id="128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131" name="五邊形 5"/>
          <p:cNvGrpSpPr/>
          <p:nvPr/>
        </p:nvGrpSpPr>
        <p:grpSpPr>
          <a:xfrm>
            <a:off x="3482" y="1600199"/>
            <a:ext cx="1492698" cy="1063089"/>
            <a:chOff x="0" y="0"/>
            <a:chExt cx="1492696" cy="1063088"/>
          </a:xfrm>
        </p:grpSpPr>
        <p:sp>
          <p:nvSpPr>
            <p:cNvPr id="129" name="形狀"/>
            <p:cNvSpPr/>
            <p:nvPr/>
          </p:nvSpPr>
          <p:spPr>
            <a:xfrm rot="1652170">
              <a:off x="19652" y="310971"/>
              <a:ext cx="1453393" cy="441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322" y="0"/>
                  </a:lnTo>
                  <a:lnTo>
                    <a:pt x="21600" y="10800"/>
                  </a:lnTo>
                  <a:lnTo>
                    <a:pt x="18322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0EFAF"/>
            </a:solidFill>
            <a:ln w="12700" cap="flat">
              <a:solidFill>
                <a:srgbClr val="FFE0DC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0" name="Quiz"/>
            <p:cNvSpPr txBox="1"/>
            <p:nvPr/>
          </p:nvSpPr>
          <p:spPr>
            <a:xfrm rot="1652170">
              <a:off x="32248" y="287853"/>
              <a:ext cx="1330407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Quiz</a:t>
              </a: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標題 1"/>
          <p:cNvSpPr txBox="1">
            <a:spLocks noGrp="1"/>
          </p:cNvSpPr>
          <p:nvPr>
            <p:ph type="title"/>
          </p:nvPr>
        </p:nvSpPr>
        <p:spPr>
          <a:xfrm>
            <a:off x="609600" y="1798627"/>
            <a:ext cx="10160000" cy="2996102"/>
          </a:xfrm>
          <a:prstGeom prst="rect">
            <a:avLst/>
          </a:prstGeom>
        </p:spPr>
        <p:txBody>
          <a:bodyPr/>
          <a:lstStyle/>
          <a:p>
            <a:pPr defTabSz="455674">
              <a:defRPr sz="4000"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金融衍生商品</a:t>
            </a:r>
            <a:br>
              <a:rPr>
                <a:latin typeface="微軟正黑體"/>
                <a:ea typeface="微軟正黑體"/>
                <a:cs typeface="微軟正黑體"/>
                <a:sym typeface="微軟正黑體"/>
              </a:rPr>
            </a:br>
            <a:r>
              <a:t>(Financial Derivative Products)</a:t>
            </a:r>
            <a:br/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簡介</a:t>
            </a:r>
          </a:p>
        </p:txBody>
      </p:sp>
      <p:sp>
        <p:nvSpPr>
          <p:cNvPr id="134" name="投影片編號版面配置區 2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何謂金融衍生品？</a:t>
            </a:r>
          </a:p>
        </p:txBody>
      </p:sp>
      <p:sp>
        <p:nvSpPr>
          <p:cNvPr id="137" name="內容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28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定義：由某些標的資產（變數）所衍生出來的金融契約。</a:t>
            </a:r>
          </a:p>
          <a:p>
            <a:pPr marL="0" indent="114300">
              <a:spcBef>
                <a:spcPts val="600"/>
              </a:spcBef>
              <a:buSzTx/>
              <a:buNone/>
              <a:defRPr sz="2800"/>
            </a:pPr>
            <a:r>
              <a:t>  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（註：可用收益形式或報酬（函數）了解這些商品。）</a:t>
            </a:r>
          </a:p>
          <a:p>
            <a:pPr>
              <a:defRPr sz="2800"/>
            </a:pPr>
            <a:endParaRPr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>
              <a:spcBef>
                <a:spcPts val="600"/>
              </a:spcBef>
              <a:defRPr sz="2800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這些資產具</a:t>
            </a:r>
            <a:r>
              <a:rPr>
                <a:solidFill>
                  <a:srgbClr val="FF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風險性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，例如股價、大盤指數、利率、匯率，但也可以是氣溫、降雨量、電影票房、波動率等變數。</a:t>
            </a:r>
          </a:p>
        </p:txBody>
      </p:sp>
      <p:sp>
        <p:nvSpPr>
          <p:cNvPr id="138" name="投影片編號版面配置區 3"/>
          <p:cNvSpPr txBox="1">
            <a:spLocks noGrp="1"/>
          </p:cNvSpPr>
          <p:nvPr>
            <p:ph type="sldNum" sz="quarter" idx="2"/>
          </p:nvPr>
        </p:nvSpPr>
        <p:spPr>
          <a:xfrm>
            <a:off x="11396548" y="5716731"/>
            <a:ext cx="689859" cy="26069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grpSp>
        <p:nvGrpSpPr>
          <p:cNvPr id="141" name="五邊形 5"/>
          <p:cNvGrpSpPr/>
          <p:nvPr/>
        </p:nvGrpSpPr>
        <p:grpSpPr>
          <a:xfrm>
            <a:off x="-136749" y="718121"/>
            <a:ext cx="1492698" cy="1063089"/>
            <a:chOff x="0" y="0"/>
            <a:chExt cx="1492696" cy="1063088"/>
          </a:xfrm>
        </p:grpSpPr>
        <p:sp>
          <p:nvSpPr>
            <p:cNvPr id="139" name="形狀"/>
            <p:cNvSpPr/>
            <p:nvPr/>
          </p:nvSpPr>
          <p:spPr>
            <a:xfrm rot="1652170">
              <a:off x="19652" y="310971"/>
              <a:ext cx="1453393" cy="441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322" y="0"/>
                  </a:lnTo>
                  <a:lnTo>
                    <a:pt x="21600" y="10800"/>
                  </a:lnTo>
                  <a:lnTo>
                    <a:pt x="18322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0EFAF"/>
            </a:solidFill>
            <a:ln w="12700" cap="flat">
              <a:solidFill>
                <a:srgbClr val="FFE0DC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0" name="Quiz"/>
            <p:cNvSpPr txBox="1"/>
            <p:nvPr/>
          </p:nvSpPr>
          <p:spPr>
            <a:xfrm rot="1652170">
              <a:off x="32248" y="287853"/>
              <a:ext cx="1330407" cy="436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2200">
                  <a:solidFill>
                    <a:srgbClr val="FA1F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Quiz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相鄰">
  <a:themeElements>
    <a:clrScheme name="相鄰">
      <a:dk1>
        <a:srgbClr val="2F2B20"/>
      </a:dk1>
      <a:lt1>
        <a:srgbClr val="0F182F"/>
      </a:lt1>
      <a:dk2>
        <a:srgbClr val="A7A7A7"/>
      </a:dk2>
      <a:lt2>
        <a:srgbClr val="535353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0000FF"/>
      </a:hlink>
      <a:folHlink>
        <a:srgbClr val="FF00FF"/>
      </a:folHlink>
    </a:clrScheme>
    <a:fontScheme name="相鄰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相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F2B2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F2B2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相鄰">
  <a:themeElements>
    <a:clrScheme name="相鄰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0000FF"/>
      </a:hlink>
      <a:folHlink>
        <a:srgbClr val="FF00FF"/>
      </a:folHlink>
    </a:clrScheme>
    <a:fontScheme name="相鄰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相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rotWithShape="0">
              <a:srgbClr val="000000">
                <a:alpha val="6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F2B2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F2B2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2095</Words>
  <Application>Microsoft Office PowerPoint</Application>
  <PresentationFormat>自訂</PresentationFormat>
  <Paragraphs>380</Paragraphs>
  <Slides>59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0" baseType="lpstr">
      <vt:lpstr>相鄰</vt:lpstr>
      <vt:lpstr>金融工程簡介  Intro. To Financial Engineering</vt:lpstr>
      <vt:lpstr>Outline</vt:lpstr>
      <vt:lpstr>What is Financial Engineering (https://www.iaqf.org) </vt:lpstr>
      <vt:lpstr>In fact…</vt:lpstr>
      <vt:lpstr>計量財務金融人才 QFFERS  專業能力</vt:lpstr>
      <vt:lpstr>資產價格的動態行為： 真實 vs 模擬（幾何布朗運動） </vt:lpstr>
      <vt:lpstr>金融工程的歷史</vt:lpstr>
      <vt:lpstr>金融衍生商品 (Financial Derivative Products) 簡介</vt:lpstr>
      <vt:lpstr>何謂金融衍生品？</vt:lpstr>
      <vt:lpstr>用函數瞭解金融商品--報酬函數</vt:lpstr>
      <vt:lpstr>用函數瞭解金融商品--報酬函數</vt:lpstr>
      <vt:lpstr>多元組合策略—可跨市場套利</vt:lpstr>
      <vt:lpstr>衍生品的分類</vt:lpstr>
      <vt:lpstr>遠期(Forward)契約--(1/2)</vt:lpstr>
      <vt:lpstr>遠期(Forward)契約--(2/2)</vt:lpstr>
      <vt:lpstr>無套利評價法  (No-Arbitrage Evaluation）</vt:lpstr>
      <vt:lpstr>遠期契約評價公式</vt:lpstr>
      <vt:lpstr>期貨--線性衍生品</vt:lpstr>
      <vt:lpstr>期貨契約的內容</vt:lpstr>
      <vt:lpstr>期貨市場的功能</vt:lpstr>
      <vt:lpstr>交換(SWAP)</vt:lpstr>
      <vt:lpstr>利率交換(Interest Rate Swap)</vt:lpstr>
      <vt:lpstr>範例--交換合約轉換資產</vt:lpstr>
      <vt:lpstr>利用交換合約轉換負債</vt:lpstr>
      <vt:lpstr>選擇權--非線性衍生品</vt:lpstr>
      <vt:lpstr>歐式買/賣權報酬函數</vt:lpstr>
      <vt:lpstr>「路徑相依」 (path-dependent) 選擇權</vt:lpstr>
      <vt:lpstr>兩個問題：訂價與避險</vt:lpstr>
      <vt:lpstr>買賣權價平 (Put-Call Parity) </vt:lpstr>
      <vt:lpstr>補充資料：一紙複雜的合約</vt:lpstr>
      <vt:lpstr>PowerPoint 簡報</vt:lpstr>
      <vt:lpstr>PowerPoint 簡報</vt:lpstr>
      <vt:lpstr>PowerPoint 簡報</vt:lpstr>
      <vt:lpstr>PowerPoint 簡報</vt:lpstr>
      <vt:lpstr>現代金融衍生品市場： 1+1/4 個世紀的發展歷程</vt:lpstr>
      <vt:lpstr>台灣的新金融市場</vt:lpstr>
      <vt:lpstr>離散二元樹模型 (Discrete Binomial Tree Model)</vt:lpstr>
      <vt:lpstr>二元樹模型Binomial Tree Model (1/3)</vt:lpstr>
      <vt:lpstr>二元樹模型Binomial Tree Model (2/3)</vt:lpstr>
      <vt:lpstr>二元樹模型Binomial Tree Model (3/3)</vt:lpstr>
      <vt:lpstr>二元樹模型參數估計</vt:lpstr>
      <vt:lpstr>兩期二元樹模型</vt:lpstr>
      <vt:lpstr>伊藤公式 (Ito’s Formula)</vt:lpstr>
      <vt:lpstr>布朗運動的定義</vt:lpstr>
      <vt:lpstr>伊藤公式(1/3)</vt:lpstr>
      <vt:lpstr>伊藤公式(2/3)</vt:lpstr>
      <vt:lpstr>伊藤公式一(Ito’s Formula Ⅰ)證明</vt:lpstr>
      <vt:lpstr>伊藤公式二 (3/3)</vt:lpstr>
      <vt:lpstr>伊藤公式二(Ito’s Formula Ⅱ)證明</vt:lpstr>
      <vt:lpstr>範例2.4計算</vt:lpstr>
      <vt:lpstr>Black-Scholes 偏微分方程式: BS PDE</vt:lpstr>
      <vt:lpstr>Black- Scholes PDE (1/4)</vt:lpstr>
      <vt:lpstr>Black- Scholes PDE (2/4)</vt:lpstr>
      <vt:lpstr>Black- Scholes PDE (3/4)</vt:lpstr>
      <vt:lpstr>Black- Scholes PDE (4/4)</vt:lpstr>
      <vt:lpstr>Black- Scholes 選擇權訂價公式</vt:lpstr>
      <vt:lpstr>Black- Scholes Option Pricing Formula</vt:lpstr>
      <vt:lpstr>買賣權價平Put-call parity</vt:lpstr>
      <vt:lpstr>波動率的估計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金融工程簡介  Intro. To Financial Engineering</dc:title>
  <cp:lastModifiedBy>hp</cp:lastModifiedBy>
  <cp:revision>1</cp:revision>
  <dcterms:modified xsi:type="dcterms:W3CDTF">2022-10-18T09:41:22Z</dcterms:modified>
</cp:coreProperties>
</file>